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4.xml" ContentType="application/vnd.openxmlformats-officedocument.drawingml.chartshapes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5.xml" ContentType="application/vnd.openxmlformats-officedocument.drawingml.chartshapes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5" r:id="rId8"/>
    <p:sldId id="310" r:id="rId9"/>
    <p:sldId id="319" r:id="rId10"/>
    <p:sldId id="321" r:id="rId11"/>
    <p:sldId id="297" r:id="rId12"/>
    <p:sldId id="296" r:id="rId13"/>
    <p:sldId id="357" r:id="rId14"/>
    <p:sldId id="358" r:id="rId15"/>
    <p:sldId id="359" r:id="rId16"/>
    <p:sldId id="360" r:id="rId17"/>
    <p:sldId id="362" r:id="rId18"/>
    <p:sldId id="363" r:id="rId19"/>
    <p:sldId id="364" r:id="rId20"/>
    <p:sldId id="365" r:id="rId21"/>
    <p:sldId id="314" r:id="rId22"/>
    <p:sldId id="303" r:id="rId23"/>
    <p:sldId id="305" r:id="rId24"/>
    <p:sldId id="306" r:id="rId25"/>
    <p:sldId id="341" r:id="rId26"/>
    <p:sldId id="342" r:id="rId27"/>
    <p:sldId id="343" r:id="rId28"/>
    <p:sldId id="344" r:id="rId29"/>
    <p:sldId id="350" r:id="rId30"/>
    <p:sldId id="318" r:id="rId31"/>
    <p:sldId id="349" r:id="rId32"/>
    <p:sldId id="316" r:id="rId33"/>
    <p:sldId id="367" r:id="rId34"/>
    <p:sldId id="368" r:id="rId35"/>
    <p:sldId id="366" r:id="rId36"/>
    <p:sldId id="315" r:id="rId3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9288" autoAdjust="0"/>
  </p:normalViewPr>
  <p:slideViewPr>
    <p:cSldViewPr snapToGrid="0">
      <p:cViewPr varScale="1">
        <p:scale>
          <a:sx n="115" d="100"/>
          <a:sy n="115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TABULACI&#211;N%20DE%20ENCUESTA%20APORDOM%20(ABR%202025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72.16.11.21\calidad%20en%20la%20gestion\REPORTES\ENCUESTA%20APORDOM\2025\Metodo%20APORDOM\OCTUBRE%202025\TABULACI&#211;N%20DE%202DA%20ENCUESTA%20APORDOM%20(OCT%202025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11.21\calidad%20en%20la%20gestion\REPORTES\ENCUESTA%20APORDOM\2023%20Septiembre\Septiembre%202023\TABULACI&#211;N%20DE%20ENCUESTA%20APORDOM%20(SEPTIEMBRE%20202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ELEMENTOS TANGIBLES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86-4DF0-9115-62050965ED2A}"/>
                </c:ext>
              </c:extLst>
            </c:dLbl>
            <c:dLbl>
              <c:idx val="1"/>
              <c:layout>
                <c:manualLayout>
                  <c:x val="0"/>
                  <c:y val="0.236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86-4DF0-9115-62050965ED2A}"/>
                </c:ext>
              </c:extLst>
            </c:dLbl>
            <c:dLbl>
              <c:idx val="2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86-4DF0-9115-62050965ED2A}"/>
                </c:ext>
              </c:extLst>
            </c:dLbl>
            <c:dLbl>
              <c:idx val="3"/>
              <c:layout>
                <c:manualLayout>
                  <c:x val="2.7777777777777779E-3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86-4DF0-9115-62050965ED2A}"/>
                </c:ext>
              </c:extLst>
            </c:dLbl>
            <c:dLbl>
              <c:idx val="4"/>
              <c:layout>
                <c:manualLayout>
                  <c:x val="0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86-4DF0-9115-62050965ED2A}"/>
                </c:ext>
              </c:extLst>
            </c:dLbl>
            <c:dLbl>
              <c:idx val="5"/>
              <c:layout>
                <c:manualLayout>
                  <c:x val="1.0185067526415994E-16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86-4DF0-9115-62050965ED2A}"/>
                </c:ext>
              </c:extLst>
            </c:dLbl>
            <c:dLbl>
              <c:idx val="6"/>
              <c:layout>
                <c:manualLayout>
                  <c:x val="0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86-4DF0-9115-62050965ED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PUERTOS'!$BV$6:$BV$11</c:f>
              <c:numCache>
                <c:formatCode>0%</c:formatCode>
                <c:ptCount val="6"/>
                <c:pt idx="0">
                  <c:v>0.92105263157894746</c:v>
                </c:pt>
                <c:pt idx="1">
                  <c:v>0.92105263157894746</c:v>
                </c:pt>
                <c:pt idx="2">
                  <c:v>0.92280701754385963</c:v>
                </c:pt>
                <c:pt idx="3">
                  <c:v>0.92105263157894746</c:v>
                </c:pt>
                <c:pt idx="4">
                  <c:v>0.92105263157894746</c:v>
                </c:pt>
                <c:pt idx="5">
                  <c:v>0.92105263157894746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86-4DF0-9115-62050965E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56001616"/>
        <c:axId val="756002160"/>
      </c:barChart>
      <c:catAx>
        <c:axId val="756001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756002160"/>
        <c:crosses val="autoZero"/>
        <c:auto val="1"/>
        <c:lblAlgn val="ctr"/>
        <c:lblOffset val="100"/>
        <c:noMultiLvlLbl val="0"/>
      </c:catAx>
      <c:valAx>
        <c:axId val="7560021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75600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2025).xlsx]LICEN SHIP CHANDLER VUCE'!$A$6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0.1388888888888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58-4590-ABD7-62B03CCE4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VUCE'!$G$6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8-4590-ABD7-62B03CCE43CF}"/>
            </c:ext>
          </c:extLst>
        </c:ser>
        <c:ser>
          <c:idx val="1"/>
          <c:order val="1"/>
          <c:tx>
            <c:strRef>
              <c:f>'[TABULACIÓN DE 2DA ENCUESTA APORDOM (OCT 2025).xlsx]LICEN SHIP CHANDLER VUCE'!$A$7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58-4590-ABD7-62B03CCE4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VUCE'!$G$7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8-4590-ABD7-62B03CCE4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934256"/>
        <c:axId val="704935344"/>
      </c:barChart>
      <c:catAx>
        <c:axId val="70493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4935344"/>
        <c:crosses val="autoZero"/>
        <c:auto val="1"/>
        <c:lblAlgn val="ctr"/>
        <c:lblOffset val="100"/>
        <c:noMultiLvlLbl val="0"/>
      </c:catAx>
      <c:valAx>
        <c:axId val="70493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3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888E-2"/>
                  <c:y val="0.25925925925925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D8-4D4F-B0EF-E89ADB8AD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2DA ENCUESTA APORDOM (OCT 2025).xlsx]LICEN SHIP CHANDLER VUCE'!$A$12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2DA ENCUESTA APORDOM (OCT 2025).xlsx]LICEN SHIP CHANDLER VUCE'!$G$12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8-4D4F-B0EF-E89ADB8AD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936976"/>
        <c:axId val="704940784"/>
      </c:barChart>
      <c:catAx>
        <c:axId val="7049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40784"/>
        <c:crosses val="autoZero"/>
        <c:auto val="1"/>
        <c:lblAlgn val="ctr"/>
        <c:lblOffset val="100"/>
        <c:noMultiLvlLbl val="0"/>
      </c:catAx>
      <c:valAx>
        <c:axId val="70494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3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2025).xlsx]LICEN SHIP CHANDLER VUCE'!$A$19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VUCE'!$E$19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2-4F2C-B46F-228E315A318A}"/>
            </c:ext>
          </c:extLst>
        </c:ser>
        <c:ser>
          <c:idx val="1"/>
          <c:order val="1"/>
          <c:tx>
            <c:strRef>
              <c:f>'[TABULACIÓN DE 2DA ENCUESTA APORDOM (OCT 2025).xlsx]LICEN SHIP CHANDLER VUCE'!$A$20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VUCE'!$E$20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2-4F2C-B46F-228E315A3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523200"/>
        <c:axId val="705530816"/>
      </c:barChart>
      <c:catAx>
        <c:axId val="70552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5530816"/>
        <c:crosses val="autoZero"/>
        <c:auto val="1"/>
        <c:lblAlgn val="ctr"/>
        <c:lblOffset val="100"/>
        <c:noMultiLvlLbl val="0"/>
      </c:catAx>
      <c:valAx>
        <c:axId val="70553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552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layout>
        <c:manualLayout>
          <c:xMode val="edge"/>
          <c:yMode val="edge"/>
          <c:x val="0.354124890638670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2025).xlsx]LICEN SHIP CHANDLER VUCE'!$A$25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8286E-3"/>
                  <c:y val="0.2824074074074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DE-438F-ACF6-172569F784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E-438F-ACF6-172569F784CA}"/>
            </c:ext>
          </c:extLst>
        </c:ser>
        <c:ser>
          <c:idx val="1"/>
          <c:order val="1"/>
          <c:tx>
            <c:strRef>
              <c:f>'[TABULACIÓN DE 2DA ENCUESTA APORDOM (OCT 2025).xlsx]LICEN SHIP CHANDLER VUCE'!$A$26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DE-438F-ACF6-172569F784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VUCE'!$G$26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E-438F-ACF6-172569F78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521024"/>
        <c:axId val="705520480"/>
      </c:barChart>
      <c:catAx>
        <c:axId val="705521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5520480"/>
        <c:crosses val="autoZero"/>
        <c:auto val="1"/>
        <c:lblAlgn val="ctr"/>
        <c:lblOffset val="100"/>
        <c:noMultiLvlLbl val="0"/>
      </c:catAx>
      <c:valAx>
        <c:axId val="70552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552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338028169014088E-3"/>
                  <c:y val="0.2499999999999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F8-4028-AC0E-39A4B8A98B9C}"/>
                </c:ext>
              </c:extLst>
            </c:dLbl>
            <c:dLbl>
              <c:idx val="1"/>
              <c:layout>
                <c:manualLayout>
                  <c:x val="-1.8779342723005384E-3"/>
                  <c:y val="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F8-4028-AC0E-39A4B8A98B9C}"/>
                </c:ext>
              </c:extLst>
            </c:dLbl>
            <c:dLbl>
              <c:idx val="2"/>
              <c:layout>
                <c:manualLayout>
                  <c:x val="-6.8856794544784187E-17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F8-4028-AC0E-39A4B8A98B9C}"/>
                </c:ext>
              </c:extLst>
            </c:dLbl>
            <c:dLbl>
              <c:idx val="3"/>
              <c:layout>
                <c:manualLayout>
                  <c:x val="0"/>
                  <c:y val="0.171296296296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F8-4028-AC0E-39A4B8A98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'[TABULACIÓN DE 2DA ENCUESTA APORDOM (OCT 2025).xlsx]LICEN SHIP CHANDLER VUCE'!$A$64:$D$66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2DA ENCUESTA APORDOM (OCT 2025).xlsx]LICEN SHIP CHANDLER VUCE'!$A$67:$D$67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F8-4028-AC0E-39A4B8A98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944592"/>
        <c:axId val="704933712"/>
      </c:barChart>
      <c:catAx>
        <c:axId val="7049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33712"/>
        <c:crosses val="autoZero"/>
        <c:auto val="1"/>
        <c:lblAlgn val="ctr"/>
        <c:lblOffset val="100"/>
        <c:noMultiLvlLbl val="0"/>
      </c:catAx>
      <c:valAx>
        <c:axId val="70493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4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05169407742065"/>
          <c:y val="0.17827296312319257"/>
          <c:w val="0.64979905409952399"/>
          <c:h val="0.688022314534412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'[TABULACIÓN DE 2DA ENCUESTA APORDOM (OCT 2025).xlsx]LICEN SHIP CHANDLER VUCE'!$A$66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402637519540809E-3"/>
                  <c:y val="0.17827296312319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B3-4E9B-B825-C87AB6263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VUCE'!$A$67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3-4E9B-B825-C87AB6263FF9}"/>
            </c:ext>
          </c:extLst>
        </c:ser>
        <c:ser>
          <c:idx val="1"/>
          <c:order val="1"/>
          <c:tx>
            <c:strRef>
              <c:f>'[TABULACIÓN DE 2DA ENCUESTA APORDOM (OCT 2025).xlsx]LICEN SHIP CHANDLER VUCE'!$B$66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41582511724437E-2"/>
                  <c:y val="0.17579694974648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B3-4E9B-B825-C87AB6263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VUCE'!$B$67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B3-4E9B-B825-C87AB6263FF9}"/>
            </c:ext>
          </c:extLst>
        </c:ser>
        <c:ser>
          <c:idx val="2"/>
          <c:order val="2"/>
          <c:tx>
            <c:strRef>
              <c:f>'[TABULACIÓN DE 2DA ENCUESTA APORDOM (OCT 2025).xlsx]LICEN SHIP CHANDLER VUCE'!$C$66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41582511724486E-2"/>
                  <c:y val="0.21541316377385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B3-4E9B-B825-C87AB6263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VUCE'!$C$67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B3-4E9B-B825-C87AB6263FF9}"/>
            </c:ext>
          </c:extLst>
        </c:ser>
        <c:ser>
          <c:idx val="3"/>
          <c:order val="3"/>
          <c:tx>
            <c:strRef>
              <c:f>'[TABULACIÓN DE 2DA ENCUESTA APORDOM (OCT 2025).xlsx]LICEN SHIP CHANDLER VUCE'!$D$66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442241891609687E-2"/>
                  <c:y val="8.418445480817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FB3-4E9B-B825-C87AB6263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2025).xlsx]LICEN SHIP CHANDLER VUCE'!$D$67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B3-4E9B-B825-C87AB6263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930992"/>
        <c:axId val="704942960"/>
        <c:axId val="758017536"/>
      </c:bar3DChart>
      <c:catAx>
        <c:axId val="704930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4942960"/>
        <c:crosses val="autoZero"/>
        <c:auto val="1"/>
        <c:lblAlgn val="ctr"/>
        <c:lblOffset val="100"/>
        <c:noMultiLvlLbl val="0"/>
      </c:catAx>
      <c:valAx>
        <c:axId val="70494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30992"/>
        <c:crosses val="autoZero"/>
        <c:crossBetween val="between"/>
      </c:valAx>
      <c:serAx>
        <c:axId val="758017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49429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2025).xlsx]RENO LICEN SHIP CHAN VUCE'!$A$6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VUCE'!$G$6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A-4A4E-A1DF-490D2F706FCF}"/>
            </c:ext>
          </c:extLst>
        </c:ser>
        <c:ser>
          <c:idx val="1"/>
          <c:order val="1"/>
          <c:tx>
            <c:strRef>
              <c:f>'[TABULACIÓN DE 2DA ENCUESTA APORDOM (OCT 2025).xlsx]RENO LICEN SHIP CHAN VUCE'!$A$7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VUCE'!$G$7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A-4A4E-A1DF-490D2F706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68480"/>
        <c:axId val="707463040"/>
      </c:barChart>
      <c:catAx>
        <c:axId val="70746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7463040"/>
        <c:crosses val="autoZero"/>
        <c:auto val="1"/>
        <c:lblAlgn val="ctr"/>
        <c:lblOffset val="100"/>
        <c:noMultiLvlLbl val="0"/>
      </c:catAx>
      <c:valAx>
        <c:axId val="70746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6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2DA ENCUESTA APORDOM (OCT 2025).xlsx]RENO LICEN SHIP CHAN VUCE'!$A$12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2DA ENCUESTA APORDOM (OCT 2025).xlsx]RENO LICEN SHIP CHAN VUCE'!$G$12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8-4BBB-9BFB-4A091353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67936"/>
        <c:axId val="707465760"/>
      </c:barChart>
      <c:catAx>
        <c:axId val="7074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65760"/>
        <c:crosses val="autoZero"/>
        <c:auto val="1"/>
        <c:lblAlgn val="ctr"/>
        <c:lblOffset val="100"/>
        <c:noMultiLvlLbl val="0"/>
      </c:catAx>
      <c:valAx>
        <c:axId val="70746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6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2025).xlsx]RENO LICEN SHIP CHAN VUCE'!$A$19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VUCE'!$E$19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3-4865-8F8F-420926BBC307}"/>
            </c:ext>
          </c:extLst>
        </c:ser>
        <c:ser>
          <c:idx val="1"/>
          <c:order val="1"/>
          <c:tx>
            <c:strRef>
              <c:f>'[TABULACIÓN DE 2DA ENCUESTA APORDOM (OCT 2025).xlsx]RENO LICEN SHIP CHAN VUCE'!$A$20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VUCE'!$E$20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33-4865-8F8F-420926BBC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41824"/>
        <c:axId val="707455424"/>
      </c:barChart>
      <c:catAx>
        <c:axId val="707441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7455424"/>
        <c:crosses val="autoZero"/>
        <c:auto val="1"/>
        <c:lblAlgn val="ctr"/>
        <c:lblOffset val="100"/>
        <c:noMultiLvlLbl val="0"/>
      </c:catAx>
      <c:valAx>
        <c:axId val="7074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4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2025).xlsx]RENO LICEN SHIP CHAN VUCE'!$A$25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7-4C6B-831D-5531A13DFE85}"/>
            </c:ext>
          </c:extLst>
        </c:ser>
        <c:ser>
          <c:idx val="1"/>
          <c:order val="1"/>
          <c:tx>
            <c:strRef>
              <c:f>'[TABULACIÓN DE 2DA ENCUESTA APORDOM (OCT 2025).xlsx]RENO LICEN SHIP CHAN VUCE'!$A$26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VUCE'!$G$26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7-4C6B-831D-5531A13DF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58144"/>
        <c:axId val="707459232"/>
      </c:barChart>
      <c:catAx>
        <c:axId val="707458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7459232"/>
        <c:crosses val="autoZero"/>
        <c:auto val="1"/>
        <c:lblAlgn val="ctr"/>
        <c:lblOffset val="100"/>
        <c:noMultiLvlLbl val="0"/>
      </c:catAx>
      <c:valAx>
        <c:axId val="70745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EFICACIA/CONFIABILIDAD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8.3333333333333332E-3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ED-46D7-A609-AC9893F881B7}"/>
                </c:ext>
              </c:extLst>
            </c:dLbl>
            <c:dLbl>
              <c:idx val="1"/>
              <c:layout>
                <c:manualLayout>
                  <c:x val="-5.5555555555555558E-3"/>
                  <c:y val="0.2731481481481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ED-46D7-A609-AC9893F881B7}"/>
                </c:ext>
              </c:extLst>
            </c:dLbl>
            <c:dLbl>
              <c:idx val="2"/>
              <c:layout>
                <c:manualLayout>
                  <c:x val="8.3333333333333332E-3"/>
                  <c:y val="0.18981481481481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ED-46D7-A609-AC9893F881B7}"/>
                </c:ext>
              </c:extLst>
            </c:dLbl>
            <c:dLbl>
              <c:idx val="3"/>
              <c:layout>
                <c:manualLayout>
                  <c:x val="5.5555555555555558E-3"/>
                  <c:y val="0.324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ED-46D7-A609-AC9893F881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PUERTOS'!$BV$19:$BV$20</c:f>
              <c:numCache>
                <c:formatCode>0%</c:formatCode>
                <c:ptCount val="2"/>
                <c:pt idx="0">
                  <c:v>0.91578947368421049</c:v>
                </c:pt>
                <c:pt idx="1">
                  <c:v>0.91578947368421049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ED-46D7-A609-AC9893F88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51511744"/>
        <c:axId val="701002288"/>
      </c:barChart>
      <c:catAx>
        <c:axId val="751511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01002288"/>
        <c:crosses val="autoZero"/>
        <c:auto val="1"/>
        <c:lblAlgn val="ctr"/>
        <c:lblOffset val="100"/>
        <c:noMultiLvlLbl val="0"/>
      </c:catAx>
      <c:valAx>
        <c:axId val="7010022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5151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'[TABULACIÓN DE 2DA ENCUESTA APORDOM (OCT 2025).xlsx]RENO LICEN SHIP CHAN VUCE'!$A$64:$D$66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2DA ENCUESTA APORDOM (OCT 2025).xlsx]RENO LICEN SHIP CHAN VUCE'!$A$67:$D$67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4-4841-B543-1CB2D5C14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7455968"/>
        <c:axId val="707440736"/>
      </c:barChart>
      <c:catAx>
        <c:axId val="70745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40736"/>
        <c:crosses val="autoZero"/>
        <c:auto val="1"/>
        <c:lblAlgn val="ctr"/>
        <c:lblOffset val="100"/>
        <c:noMultiLvlLbl val="0"/>
      </c:catAx>
      <c:valAx>
        <c:axId val="7074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5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9782625149039E-2"/>
          <c:y val="6.6595976573159008E-2"/>
          <c:w val="0.80994650987119765"/>
          <c:h val="0.911245601590590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'[TABULACIÓN DE 2DA ENCUESTA APORDOM (OCT 2025).xlsx]RENO LICEN SHIP CHAN VUCE'!$A$66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103443399466158E-3"/>
                  <c:y val="0.137165888450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85-4438-8738-910DDC41E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VUCE'!$A$67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5-4438-8738-910DDC41E115}"/>
            </c:ext>
          </c:extLst>
        </c:ser>
        <c:ser>
          <c:idx val="1"/>
          <c:order val="1"/>
          <c:tx>
            <c:strRef>
              <c:f>'[TABULACIÓN DE 2DA ENCUESTA APORDOM (OCT 2025).xlsx]RENO LICEN SHIP CHAN VUCE'!$B$66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67814466488544E-2"/>
                  <c:y val="0.17750879681881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185-4438-8738-910DDC41E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VUCE'!$B$67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5-4438-8738-910DDC41E115}"/>
            </c:ext>
          </c:extLst>
        </c:ser>
        <c:ser>
          <c:idx val="2"/>
          <c:order val="2"/>
          <c:tx>
            <c:strRef>
              <c:f>'[TABULACIÓN DE 2DA ENCUESTA APORDOM (OCT 2025).xlsx]RENO LICEN SHIP CHAN VUCE'!$C$66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04595913137397E-2"/>
                  <c:y val="0.15330305179807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185-4438-8738-910DDC41E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VUCE'!$C$67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85-4438-8738-910DDC41E115}"/>
            </c:ext>
          </c:extLst>
        </c:ser>
        <c:ser>
          <c:idx val="3"/>
          <c:order val="3"/>
          <c:tx>
            <c:strRef>
              <c:f>'[TABULACIÓN DE 2DA ENCUESTA APORDOM (OCT 2025).xlsx]RENO LICEN SHIP CHAN VUCE'!$D$66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241377359786252E-2"/>
                  <c:y val="0.16944021514523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85-4438-8738-910DDC41E1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2025).xlsx]RENO LICEN SHIP CHAN VUCE'!$D$67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85-4438-8738-910DDC41E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7448352"/>
        <c:axId val="707461952"/>
        <c:axId val="706197440"/>
      </c:bar3DChart>
      <c:catAx>
        <c:axId val="70744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7461952"/>
        <c:crosses val="autoZero"/>
        <c:auto val="1"/>
        <c:lblAlgn val="ctr"/>
        <c:lblOffset val="100"/>
        <c:noMultiLvlLbl val="0"/>
      </c:catAx>
      <c:valAx>
        <c:axId val="70746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48352"/>
        <c:crosses val="autoZero"/>
        <c:crossBetween val="between"/>
      </c:valAx>
      <c:serAx>
        <c:axId val="706197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74619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ELEMENTOS TANGIBLES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2025).xlsx]DESCUENTO PARQUEO VEHICULOS IMP'!$O$4</c:f>
              <c:strCache>
                <c:ptCount val="1"/>
                <c:pt idx="0">
                  <c:v>PROMEDIO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'[TABULACIÓN DE 2DA ENCUESTA APORDOM (OCT 2025).xlsx]DESCUENTO PARQUEO VEHICULOS IMP'!$O$5:$O$10</c:f>
              <c:numCache>
                <c:formatCode>0%</c:formatCode>
                <c:ptCount val="6"/>
                <c:pt idx="0">
                  <c:v>0.96666666666666656</c:v>
                </c:pt>
                <c:pt idx="1">
                  <c:v>0.96666666666666656</c:v>
                </c:pt>
                <c:pt idx="2">
                  <c:v>0.93333333333333335</c:v>
                </c:pt>
                <c:pt idx="3">
                  <c:v>0.93333333333333335</c:v>
                </c:pt>
                <c:pt idx="4">
                  <c:v>0.93333333333333335</c:v>
                </c:pt>
                <c:pt idx="5">
                  <c:v>0.93333333333333335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3-4D3E-A16B-29FA211F62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2713136"/>
        <c:axId val="702720208"/>
      </c:barChart>
      <c:catAx>
        <c:axId val="702713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702720208"/>
        <c:crosses val="autoZero"/>
        <c:auto val="1"/>
        <c:lblAlgn val="ctr"/>
        <c:lblOffset val="100"/>
        <c:noMultiLvlLbl val="0"/>
      </c:catAx>
      <c:valAx>
        <c:axId val="702720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2713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EFICACIA/CONFIABILIDAD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'[TABULACIÓN DE 2DA ENCUESTA APORDOM (OCT 2025).xlsx]DESCUENTO PARQUEO VEHICULOS IMP'!$O$18:$O$19</c:f>
              <c:numCache>
                <c:formatCode>0%</c:formatCode>
                <c:ptCount val="2"/>
                <c:pt idx="0">
                  <c:v>0.9</c:v>
                </c:pt>
                <c:pt idx="1">
                  <c:v>0.86666666666666659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4-48CE-825B-259682B8A4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2713680"/>
        <c:axId val="702709328"/>
      </c:barChart>
      <c:catAx>
        <c:axId val="702713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702709328"/>
        <c:crosses val="autoZero"/>
        <c:auto val="1"/>
        <c:lblAlgn val="ctr"/>
        <c:lblOffset val="100"/>
        <c:noMultiLvlLbl val="0"/>
      </c:catAx>
      <c:valAx>
        <c:axId val="702709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271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baseline="0"/>
              <a:t>CAPACIDAD DE RESPUESTA</a:t>
            </a:r>
            <a:endParaRPr lang="es-MX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'[TABULACIÓN DE 2DA ENCUESTA APORDOM (OCT 2025).xlsx]DESCUENTO PARQUEO VEHICULOS IMP'!$O$27:$O$30</c:f>
              <c:numCache>
                <c:formatCode>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7-4006-945D-9A221EDF9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2715856"/>
        <c:axId val="702714224"/>
      </c:barChart>
      <c:catAx>
        <c:axId val="702715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02714224"/>
        <c:crosses val="autoZero"/>
        <c:auto val="1"/>
        <c:lblAlgn val="ctr"/>
        <c:lblOffset val="100"/>
        <c:noMultiLvlLbl val="0"/>
      </c:catAx>
      <c:valAx>
        <c:axId val="702714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2715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baseline="0"/>
              <a:t>PROFESIONALIDAD/CONFIANZA EN EL PERSONAL</a:t>
            </a:r>
            <a:endParaRPr lang="es-MX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'[TABULACIÓN DE 2DA ENCUESTA APORDOM (OCT 2025).xlsx]DESCUENTO PARQUEO VEHICULOS IMP'!$O$38:$O$39</c:f>
              <c:numCache>
                <c:formatCode>0%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B-4F97-91B8-7F23D7D2CB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2716400"/>
        <c:axId val="702716944"/>
      </c:barChart>
      <c:catAx>
        <c:axId val="702716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02716944"/>
        <c:crosses val="autoZero"/>
        <c:auto val="1"/>
        <c:lblAlgn val="ctr"/>
        <c:lblOffset val="100"/>
        <c:noMultiLvlLbl val="0"/>
      </c:catAx>
      <c:valAx>
        <c:axId val="7027169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271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sz="1800" b="1" i="0" baseline="0">
                <a:effectLst/>
              </a:rPr>
              <a:t>EMPATÍA/ACCESIBILIDAD</a:t>
            </a:r>
            <a:endParaRPr lang="es-MX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'[TABULACIÓN DE 2DA ENCUESTA APORDOM (OCT 2025).xlsx]DESCUENTO PARQUEO VEHICULOS IMP'!$O$47:$O$52</c:f>
              <c:numCache>
                <c:formatCode>0%</c:formatCode>
                <c:ptCount val="6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C-4A4C-824E-F50F9B9897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02841376"/>
        <c:axId val="702837568"/>
      </c:barChart>
      <c:catAx>
        <c:axId val="702841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702837568"/>
        <c:crosses val="autoZero"/>
        <c:auto val="1"/>
        <c:lblAlgn val="ctr"/>
        <c:lblOffset val="100"/>
        <c:noMultiLvlLbl val="0"/>
      </c:catAx>
      <c:valAx>
        <c:axId val="702837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284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MEJORÍA DEL SERVICIO RECIBIDO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2025).xlsx]DESCUENTO PARQUEO VEHICULOS IMP'!$B$60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2025).xlsx]DESCUENTO PARQUEO VEHICULOS IMP'!$B$61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E-452C-B00B-1E68BF30A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838656"/>
        <c:axId val="702844640"/>
      </c:barChart>
      <c:catAx>
        <c:axId val="702838656"/>
        <c:scaling>
          <c:orientation val="minMax"/>
        </c:scaling>
        <c:delete val="1"/>
        <c:axPos val="b"/>
        <c:majorTickMark val="none"/>
        <c:minorTickMark val="none"/>
        <c:tickLblPos val="nextTo"/>
        <c:crossAx val="702844640"/>
        <c:crosses val="autoZero"/>
        <c:auto val="1"/>
        <c:lblAlgn val="ctr"/>
        <c:lblOffset val="100"/>
        <c:noMultiLvlLbl val="0"/>
      </c:catAx>
      <c:valAx>
        <c:axId val="702844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283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'[TABULACIÓN DE 2DA ENCUESTA APORDOM (OCT 2025).xlsx]DESCUENTO PARQUEO VEHICULOS IMP'!$A$95:$E$97</c:f>
              <c:multiLvlStrCache>
                <c:ptCount val="5"/>
                <c:lvl>
                  <c:pt idx="0">
                    <c:v>ELEMENTOS TANGIBLES</c:v>
                  </c:pt>
                  <c:pt idx="1">
                    <c:v>EFICACIA / CONFIABILIDAD</c:v>
                  </c:pt>
                  <c:pt idx="2">
                    <c:v>CAPACIDAD DE RESPUESTA</c:v>
                  </c:pt>
                  <c:pt idx="3">
                    <c:v>PROFESIONALIDAD /CONFIANZA EN EL PERSONAL</c:v>
                  </c:pt>
                  <c:pt idx="4">
                    <c:v>EMPATÍA/ACCESIBILIDAD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2DA ENCUESTA APORDOM (OCT 2025).xlsx]DESCUENTO PARQUEO VEHICULOS IMP'!$A$98:$E$98</c:f>
              <c:numCache>
                <c:formatCode>0%</c:formatCode>
                <c:ptCount val="5"/>
                <c:pt idx="0">
                  <c:v>0.94444444444444442</c:v>
                </c:pt>
                <c:pt idx="1">
                  <c:v>0.88333333333333341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5-4680-9CE3-7A501C404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2840288"/>
        <c:axId val="702851712"/>
      </c:barChart>
      <c:catAx>
        <c:axId val="7028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2851712"/>
        <c:crosses val="autoZero"/>
        <c:auto val="1"/>
        <c:lblAlgn val="ctr"/>
        <c:lblOffset val="100"/>
        <c:noMultiLvlLbl val="0"/>
      </c:catAx>
      <c:valAx>
        <c:axId val="702851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70284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2DA ENCUESTA APORDOM (OCT 2025).xlsx]DESCUENTO PARQUEO VEHICULOS IMP'!$A$97</c:f>
              <c:strCache>
                <c:ptCount val="1"/>
                <c:pt idx="0">
                  <c:v>ELEMENTOS TANGIBLES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80302280976303E-3"/>
                  <c:y val="0.1521739130434782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6F-4118-9597-D44047E74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2025).xlsx]DESCUENTO PARQUEO VEHICULOS IMP'!$A$98</c:f>
              <c:numCache>
                <c:formatCode>0%</c:formatCode>
                <c:ptCount val="1"/>
                <c:pt idx="0">
                  <c:v>0.94444444444444442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F-4118-9597-D44047E74354}"/>
            </c:ext>
          </c:extLst>
        </c:ser>
        <c:ser>
          <c:idx val="1"/>
          <c:order val="1"/>
          <c:tx>
            <c:strRef>
              <c:f>'[TABULACIÓN DE 2DA ENCUESTA APORDOM (OCT 2025).xlsx]DESCUENTO PARQUEO VEHICULOS IMP'!$B$97</c:f>
              <c:strCache>
                <c:ptCount val="1"/>
                <c:pt idx="0">
                  <c:v>EFICACIA / CONFIABILIDAD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17474397788942E-2"/>
                  <c:y val="9.42028985507246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6F-4118-9597-D44047E74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2025).xlsx]DESCUENTO PARQUEO VEHICULOS IMP'!$B$98</c:f>
              <c:numCache>
                <c:formatCode>0%</c:formatCode>
                <c:ptCount val="1"/>
                <c:pt idx="0">
                  <c:v>0.88333333333333341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F-4118-9597-D44047E74354}"/>
            </c:ext>
          </c:extLst>
        </c:ser>
        <c:ser>
          <c:idx val="2"/>
          <c:order val="2"/>
          <c:tx>
            <c:strRef>
              <c:f>'[TABULACIÓN DE 2DA ENCUESTA APORDOM (OCT 2025).xlsx]DESCUENTO PARQUEO VEHICULOS IMP'!$C$97</c:f>
              <c:strCache>
                <c:ptCount val="1"/>
                <c:pt idx="0">
                  <c:v>CAPACIDAD DE RESPUESTA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07069707968407E-3"/>
                  <c:y val="9.782608695652174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6F-4118-9597-D44047E74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2025).xlsx]DESCUENTO PARQUEO VEHICULOS IMP'!$C$98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6F-4118-9597-D44047E74354}"/>
            </c:ext>
          </c:extLst>
        </c:ser>
        <c:ser>
          <c:idx val="3"/>
          <c:order val="3"/>
          <c:tx>
            <c:strRef>
              <c:f>'[TABULACIÓN DE 2DA ENCUESTA APORDOM (OCT 2025).xlsx]DESCUENTO PARQUEO VEHICULOS IMP'!$D$97</c:f>
              <c:strCache>
                <c:ptCount val="1"/>
                <c:pt idx="0">
                  <c:v>PROFESIONALIDAD /CONFIANZA EN EL PERSONAL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180302280976303E-3"/>
                  <c:y val="0.1050724637681159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16F-4118-9597-D44047E74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2025).xlsx]DESCUENTO PARQUEO VEHICULOS IMP'!$D$98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6F-4118-9597-D44047E74354}"/>
            </c:ext>
          </c:extLst>
        </c:ser>
        <c:ser>
          <c:idx val="4"/>
          <c:order val="4"/>
          <c:tx>
            <c:strRef>
              <c:f>'[TABULACIÓN DE 2DA ENCUESTA APORDOM (OCT 2025).xlsx]DESCUENTO PARQUEO VEHICULOS IMP'!$E$97</c:f>
              <c:strCache>
                <c:ptCount val="1"/>
                <c:pt idx="0">
                  <c:v>EMPATÍA/ACCESIBILIDAD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0818136858578E-2"/>
                  <c:y val="7.971014492753622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16F-4118-9597-D44047E74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2025).xlsx]DESCUENTO PARQUEO VEHICULOS IMP'!$E$98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6F-4118-9597-D44047E74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707152"/>
        <c:axId val="702707696"/>
        <c:axId val="700039952"/>
      </c:bar3DChart>
      <c:catAx>
        <c:axId val="702707152"/>
        <c:scaling>
          <c:orientation val="minMax"/>
        </c:scaling>
        <c:delete val="1"/>
        <c:axPos val="b"/>
        <c:majorTickMark val="out"/>
        <c:minorTickMark val="none"/>
        <c:tickLblPos val="nextTo"/>
        <c:crossAx val="702707696"/>
        <c:crosses val="autoZero"/>
        <c:auto val="1"/>
        <c:lblAlgn val="ctr"/>
        <c:lblOffset val="100"/>
        <c:noMultiLvlLbl val="0"/>
      </c:catAx>
      <c:valAx>
        <c:axId val="702707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02707152"/>
        <c:crosses val="autoZero"/>
        <c:crossBetween val="between"/>
      </c:valAx>
      <c:serAx>
        <c:axId val="70003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702707696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CAPACIDAD</a:t>
            </a:r>
            <a:r>
              <a:rPr lang="es-MX" baseline="0"/>
              <a:t> DE RESPUESTA</a:t>
            </a:r>
            <a:endParaRPr lang="es-MX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E5-4E97-84D9-162B8FA2F133}"/>
                </c:ext>
              </c:extLst>
            </c:dLbl>
            <c:dLbl>
              <c:idx val="1"/>
              <c:layout>
                <c:manualLayout>
                  <c:x val="-5.5555555555555558E-3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E5-4E97-84D9-162B8FA2F133}"/>
                </c:ext>
              </c:extLst>
            </c:dLbl>
            <c:dLbl>
              <c:idx val="2"/>
              <c:layout>
                <c:manualLayout>
                  <c:x val="0"/>
                  <c:y val="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E5-4E97-84D9-162B8FA2F133}"/>
                </c:ext>
              </c:extLst>
            </c:dLbl>
            <c:dLbl>
              <c:idx val="3"/>
              <c:layout>
                <c:manualLayout>
                  <c:x val="0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E5-4E97-84D9-162B8FA2F133}"/>
                </c:ext>
              </c:extLst>
            </c:dLbl>
            <c:dLbl>
              <c:idx val="4"/>
              <c:layout>
                <c:manualLayout>
                  <c:x val="-2.7777777777778798E-3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E5-4E97-84D9-162B8FA2F1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PUERTOS'!$BV$28:$BV$31</c:f>
              <c:numCache>
                <c:formatCode>0%</c:formatCode>
                <c:ptCount val="4"/>
                <c:pt idx="0">
                  <c:v>0.91403508771929831</c:v>
                </c:pt>
                <c:pt idx="1">
                  <c:v>0.91403508771929831</c:v>
                </c:pt>
                <c:pt idx="2">
                  <c:v>0.91403508771929831</c:v>
                </c:pt>
                <c:pt idx="3">
                  <c:v>0.91403508771929831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E5-4E97-84D9-162B8FA2F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01000656"/>
        <c:axId val="701001744"/>
      </c:barChart>
      <c:catAx>
        <c:axId val="701000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701001744"/>
        <c:crosses val="autoZero"/>
        <c:auto val="1"/>
        <c:lblAlgn val="ctr"/>
        <c:lblOffset val="100"/>
        <c:noMultiLvlLbl val="0"/>
      </c:catAx>
      <c:valAx>
        <c:axId val="7010017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0100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ACCESIBILIDAD</a:t>
            </a:r>
          </a:p>
        </c:rich>
      </c:tx>
      <c:layout>
        <c:manualLayout>
          <c:xMode val="edge"/>
          <c:yMode val="edge"/>
          <c:x val="0.354124890638670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REMOLCADORES VUCE'!$A$6</c:f>
              <c:strCache>
                <c:ptCount val="1"/>
                <c:pt idx="0">
                  <c:v>Facilidad de acceso a la plataforma.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5-44D5-9B0B-97163D8D53FA}"/>
            </c:ext>
          </c:extLst>
        </c:ser>
        <c:ser>
          <c:idx val="1"/>
          <c:order val="1"/>
          <c:tx>
            <c:strRef>
              <c:f>'[TABULACIÓN DE ENCUESTA APORDOM (ABR 2025).xlsx]RENO LICEN REMOLCADORES VUCE'!$A$7</c:f>
              <c:strCache>
                <c:ptCount val="1"/>
                <c:pt idx="0">
                  <c:v>Facilidad para completar su solicitud.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5-44D5-9B0B-97163D8D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7678800"/>
        <c:axId val="-547683696"/>
      </c:barChart>
      <c:catAx>
        <c:axId val="-547678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47683696"/>
        <c:crosses val="autoZero"/>
        <c:auto val="1"/>
        <c:lblAlgn val="ctr"/>
        <c:lblOffset val="100"/>
        <c:noMultiLvlLbl val="0"/>
      </c:catAx>
      <c:valAx>
        <c:axId val="-54768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767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66666666666666E-2"/>
                  <c:y val="0.3148148148148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BC-483B-9D88-EB3D8729F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ENCUESTA APORDOM (ABR 2025).xlsx]RENO LICEN REMOLCADORES VUCE'!$A$12</c:f>
              <c:strCache>
                <c:ptCount val="1"/>
                <c:pt idx="0">
                  <c:v>Tiempo de entrega del servicio.</c:v>
                </c:pt>
              </c:strCache>
            </c:strRef>
          </c:cat>
          <c:val>
            <c:numRef>
              <c:f>'[TABULACIÓN DE ENCUESTA APORDOM (ABR 2025).xlsx]RENO LICEN REMOLCADORES VUCE'!$G$12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C-483B-9D88-EB3D8729F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7677168"/>
        <c:axId val="-547674992"/>
      </c:barChart>
      <c:catAx>
        <c:axId val="-5476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7674992"/>
        <c:crosses val="autoZero"/>
        <c:auto val="1"/>
        <c:lblAlgn val="ctr"/>
        <c:lblOffset val="100"/>
        <c:noMultiLvlLbl val="0"/>
      </c:catAx>
      <c:valAx>
        <c:axId val="-54767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767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PROFESIONALIDAD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REMOLCADORES VUCE'!$A$19</c:f>
              <c:strCache>
                <c:ptCount val="1"/>
                <c:pt idx="0">
                  <c:v>Servicio recibido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VUCE'!$E$19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5-4580-ADB9-4112EC7D65BF}"/>
            </c:ext>
          </c:extLst>
        </c:ser>
        <c:ser>
          <c:idx val="1"/>
          <c:order val="1"/>
          <c:tx>
            <c:strRef>
              <c:f>'[TABULACIÓN DE ENCUESTA APORDOM (ABR 2025).xlsx]RENO LICEN REMOLCADORES VUCE'!$A$20</c:f>
              <c:strCache>
                <c:ptCount val="1"/>
                <c:pt idx="0">
                  <c:v>Atención recibida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VUCE'!$E$20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5-4580-ADB9-4112EC7D6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7699472"/>
        <c:axId val="-547698928"/>
      </c:barChart>
      <c:catAx>
        <c:axId val="-547699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47698928"/>
        <c:crosses val="autoZero"/>
        <c:auto val="1"/>
        <c:lblAlgn val="ctr"/>
        <c:lblOffset val="100"/>
        <c:noMultiLvlLbl val="0"/>
      </c:catAx>
      <c:valAx>
        <c:axId val="-54769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76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CONFIABILIDAD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ENCUESTA APORDOM (ABR 2025).xlsx]RENO LICEN REMOLCADORES VUCE'!$A$25</c:f>
              <c:strCache>
                <c:ptCount val="1"/>
                <c:pt idx="0">
                  <c:v>Claridad de la informacion suministrada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VUCE'!$G$25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8-4610-B592-4C84A8ACBA24}"/>
            </c:ext>
          </c:extLst>
        </c:ser>
        <c:ser>
          <c:idx val="1"/>
          <c:order val="1"/>
          <c:tx>
            <c:strRef>
              <c:f>'[TABULACIÓN DE ENCUESTA APORDOM (ABR 2025).xlsx]RENO LICEN REMOLCADORES VUCE'!$A$26</c:f>
              <c:strCache>
                <c:ptCount val="1"/>
                <c:pt idx="0">
                  <c:v>Confianza con el servicio en linea.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VUCE'!$G$26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8-4610-B592-4C84A8ACB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5906576"/>
        <c:axId val="-545875568"/>
      </c:barChart>
      <c:catAx>
        <c:axId val="-54590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45875568"/>
        <c:crosses val="autoZero"/>
        <c:auto val="1"/>
        <c:lblAlgn val="ctr"/>
        <c:lblOffset val="100"/>
        <c:noMultiLvlLbl val="0"/>
      </c:catAx>
      <c:valAx>
        <c:axId val="-54587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590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'[TABULACIÓN DE ENCUESTA APORDOM (ABR 2025).xlsx]RENO LICEN REMOLCADORES VUCE'!$A$64:$D$66</c:f>
              <c:multiLvlStrCache>
                <c:ptCount val="4"/>
                <c:lvl>
                  <c:pt idx="0">
                    <c:v> CONFIABILIDAD</c:v>
                  </c:pt>
                  <c:pt idx="1">
                    <c:v>TIEMPO DE RESPUESTA</c:v>
                  </c:pt>
                  <c:pt idx="2">
                    <c:v>PROFESIONALIDAD </c:v>
                  </c:pt>
                  <c:pt idx="3">
                    <c:v>ACCESIBILIDAD</c:v>
                  </c:pt>
                </c:lvl>
                <c:lvl>
                  <c:pt idx="0">
                    <c:v>PROMEDIO DE SATISFACCIÓN DE LAS DIMENSIONES</c:v>
                  </c:pt>
                </c:lvl>
              </c:multiLvlStrCache>
            </c:multiLvlStrRef>
          </c:cat>
          <c:val>
            <c:numRef>
              <c:f>'[TABULACIÓN DE ENCUESTA APORDOM (ABR 2025).xlsx]RENO LICEN REMOLCADORES VUCE'!$A$67:$D$67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A-46BC-8C35-DF6892416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5896240"/>
        <c:axId val="-545905488"/>
      </c:barChart>
      <c:catAx>
        <c:axId val="-5458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5905488"/>
        <c:crosses val="autoZero"/>
        <c:auto val="1"/>
        <c:lblAlgn val="ctr"/>
        <c:lblOffset val="100"/>
        <c:noMultiLvlLbl val="0"/>
      </c:catAx>
      <c:valAx>
        <c:axId val="-54590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589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ENCUESTA APORDOM (ABR 2025).xlsx]RENO LICEN REMOLCADORES VUCE'!$A$66</c:f>
              <c:strCache>
                <c:ptCount val="1"/>
                <c:pt idx="0">
                  <c:v> CONFIABILIDAD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746031746031746E-3"/>
                  <c:y val="0.14128033355508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ED5-45F7-A128-3D7C2091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VUCE'!$A$67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5-45F7-A128-3D7C20916E0E}"/>
            </c:ext>
          </c:extLst>
        </c:ser>
        <c:ser>
          <c:idx val="1"/>
          <c:order val="1"/>
          <c:tx>
            <c:strRef>
              <c:f>'[TABULACIÓN DE ENCUESTA APORDOM (ABR 2025).xlsx]RENO LICEN REMOLCADORES VUCE'!$B$66</c:f>
              <c:strCache>
                <c:ptCount val="1"/>
                <c:pt idx="0">
                  <c:v>TIEMPO DE RESPUESTA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4021164021164E-2"/>
                  <c:y val="7.770418345529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D5-45F7-A128-3D7C2091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VUCE'!$B$67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5-45F7-A128-3D7C20916E0E}"/>
            </c:ext>
          </c:extLst>
        </c:ser>
        <c:ser>
          <c:idx val="2"/>
          <c:order val="2"/>
          <c:tx>
            <c:strRef>
              <c:f>'[TABULACIÓN DE ENCUESTA APORDOM (ABR 2025).xlsx]RENO LICEN REMOLCADORES VUCE'!$C$66</c:f>
              <c:strCache>
                <c:ptCount val="1"/>
                <c:pt idx="0">
                  <c:v>PROFESIONALIDAD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7600514486979003E-17"/>
                  <c:y val="9.183221681080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ED5-45F7-A128-3D7C2091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VUCE'!$C$67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5-45F7-A128-3D7C20916E0E}"/>
            </c:ext>
          </c:extLst>
        </c:ser>
        <c:ser>
          <c:idx val="3"/>
          <c:order val="3"/>
          <c:tx>
            <c:strRef>
              <c:f>'[TABULACIÓN DE ENCUESTA APORDOM (ABR 2025).xlsx]RENO LICEN REMOLCADORES VUCE'!$D$66</c:f>
              <c:strCache>
                <c:ptCount val="1"/>
                <c:pt idx="0">
                  <c:v>ACCESIBILIDAD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82010582010581E-2"/>
                  <c:y val="7.064016677754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D5-45F7-A128-3D7C20916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ENCUESTA APORDOM (ABR 2025).xlsx]RENO LICEN REMOLCADORES VUCE'!$D$67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D5-45F7-A128-3D7C20916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45904400"/>
        <c:axId val="-545879920"/>
        <c:axId val="-589892960"/>
      </c:bar3DChart>
      <c:catAx>
        <c:axId val="-54590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45879920"/>
        <c:crosses val="autoZero"/>
        <c:auto val="1"/>
        <c:lblAlgn val="ctr"/>
        <c:lblOffset val="100"/>
        <c:noMultiLvlLbl val="0"/>
      </c:catAx>
      <c:valAx>
        <c:axId val="-54587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5904400"/>
        <c:crosses val="autoZero"/>
        <c:crossBetween val="between"/>
      </c:valAx>
      <c:serAx>
        <c:axId val="-589892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58799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SATISFACCIÓN</a:t>
            </a:r>
            <a:r>
              <a:rPr lang="en-US" sz="1800" b="1" i="0" baseline="0">
                <a:effectLst/>
              </a:rPr>
              <a:t> POR SERVICIO 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2025).xlsx]SATISFACCIÓN POR SERVICIO '!$A$5</c:f>
              <c:strCache>
                <c:ptCount val="1"/>
                <c:pt idx="0">
                  <c:v>AUTORIZACIÓN PERMISO A PUERTO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'!$A$6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A-4898-8FBF-3F2DA9DB2101}"/>
            </c:ext>
          </c:extLst>
        </c:ser>
        <c:ser>
          <c:idx val="1"/>
          <c:order val="1"/>
          <c:tx>
            <c:strRef>
              <c:f>'[TABULACIÓN DE 2DA ENCUESTA APORDOM (OCT 2025).xlsx]SATISFACCIÓN POR SERVICIO '!$B$5</c:f>
              <c:strCache>
                <c:ptCount val="1"/>
                <c:pt idx="0">
                  <c:v>RENOVACIÓN LICENCIA SHIP CHANDLER / (VUCERD)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'!$B$6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A-4898-8FBF-3F2DA9DB2101}"/>
            </c:ext>
          </c:extLst>
        </c:ser>
        <c:ser>
          <c:idx val="2"/>
          <c:order val="2"/>
          <c:tx>
            <c:strRef>
              <c:f>'[TABULACIÓN DE 2DA ENCUESTA APORDOM (OCT 2025).xlsx]SATISFACCIÓN POR SERVICIO '!$C$5</c:f>
              <c:strCache>
                <c:ptCount val="1"/>
                <c:pt idx="0">
                  <c:v> LICENCIA SHIP CHANDLER / (VUCERD)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'!$C$6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3A-4898-8FBF-3F2DA9DB2101}"/>
            </c:ext>
          </c:extLst>
        </c:ser>
        <c:ser>
          <c:idx val="3"/>
          <c:order val="3"/>
          <c:tx>
            <c:strRef>
              <c:f>'[TABULACIÓN DE 2DA ENCUESTA APORDOM (OCT 2025).xlsx]SATISFACCIÓN POR SERVICIO '!$D$5</c:f>
              <c:strCache>
                <c:ptCount val="1"/>
                <c:pt idx="0">
                  <c:v>RENOVACIÓN LICENCIA DE REMOLCADORES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'!$D$6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A-4898-8FBF-3F2DA9DB2101}"/>
            </c:ext>
          </c:extLst>
        </c:ser>
        <c:ser>
          <c:idx val="4"/>
          <c:order val="4"/>
          <c:tx>
            <c:strRef>
              <c:f>'[TABULACIÓN DE 2DA ENCUESTA APORDOM (OCT 2025).xlsx]SATISFACCIÓN POR SERVICIO '!$E$5</c:f>
              <c:strCache>
                <c:ptCount val="1"/>
                <c:pt idx="0">
                  <c:v>DESCUENTO PARQUEO VEHICULOS IMPORTADOS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'!$E$6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3A-4898-8FBF-3F2DA9DB2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4638144"/>
        <c:axId val="774638560"/>
      </c:barChart>
      <c:catAx>
        <c:axId val="774638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4638560"/>
        <c:crosses val="autoZero"/>
        <c:auto val="1"/>
        <c:lblAlgn val="ctr"/>
        <c:lblOffset val="100"/>
        <c:noMultiLvlLbl val="0"/>
      </c:catAx>
      <c:valAx>
        <c:axId val="77463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463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SATISFACCIÓN</a:t>
            </a:r>
            <a:r>
              <a:rPr lang="en-US" sz="1800" b="1" i="0" baseline="0">
                <a:effectLst/>
              </a:rPr>
              <a:t> POR SERVICIO 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2DA ENCUESTA APORDOM (OCT 2025).xlsx]SATISFACCIÓN POR SERVICIO '!$A$5</c:f>
              <c:strCache>
                <c:ptCount val="1"/>
                <c:pt idx="0">
                  <c:v>AUTORIZACIÓN PERMISO A PUERTO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766686185836916E-17"/>
                  <c:y val="0.11689497716894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51-4695-91ED-AA090EFB0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'!$A$6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1-4695-91ED-AA090EFB0644}"/>
            </c:ext>
          </c:extLst>
        </c:ser>
        <c:ser>
          <c:idx val="1"/>
          <c:order val="1"/>
          <c:tx>
            <c:strRef>
              <c:f>'[TABULACIÓN DE 2DA ENCUESTA APORDOM (OCT 2025).xlsx]SATISFACCIÓN POR SERVICIO '!$B$5</c:f>
              <c:strCache>
                <c:ptCount val="1"/>
                <c:pt idx="0">
                  <c:v>RENOVACIÓN LICENCIA SHIP CHANDLER / (VUCERD)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534246575342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51-4695-91ED-AA090EFB0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'!$B$6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51-4695-91ED-AA090EFB0644}"/>
            </c:ext>
          </c:extLst>
        </c:ser>
        <c:ser>
          <c:idx val="2"/>
          <c:order val="2"/>
          <c:tx>
            <c:strRef>
              <c:f>'[TABULACIÓN DE 2DA ENCUESTA APORDOM (OCT 2025).xlsx]SATISFACCIÓN POR SERVICIO '!$C$5</c:f>
              <c:strCache>
                <c:ptCount val="1"/>
                <c:pt idx="0">
                  <c:v> LICENCIA SHIP CHANDLER / (VUCERD)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36859438395498E-3"/>
                  <c:y val="5.4794520547945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F51-4695-91ED-AA090EFB0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'!$C$6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51-4695-91ED-AA090EFB0644}"/>
            </c:ext>
          </c:extLst>
        </c:ser>
        <c:ser>
          <c:idx val="3"/>
          <c:order val="3"/>
          <c:tx>
            <c:strRef>
              <c:f>'[TABULACIÓN DE 2DA ENCUESTA APORDOM (OCT 2025).xlsx]SATISFACCIÓN POR SERVICIO '!$D$5</c:f>
              <c:strCache>
                <c:ptCount val="1"/>
                <c:pt idx="0">
                  <c:v>RENOVACIÓN LICENCIA DE REMOLCADORES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45619812798498E-3"/>
                  <c:y val="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F51-4695-91ED-AA090EFB0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'!$D$6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51-4695-91ED-AA090EFB0644}"/>
            </c:ext>
          </c:extLst>
        </c:ser>
        <c:ser>
          <c:idx val="4"/>
          <c:order val="4"/>
          <c:tx>
            <c:strRef>
              <c:f>'[TABULACIÓN DE 2DA ENCUESTA APORDOM (OCT 2025).xlsx]SATISFACCIÓN POR SERVICIO '!$E$5</c:f>
              <c:strCache>
                <c:ptCount val="1"/>
                <c:pt idx="0">
                  <c:v>DESCUENTO PARQUEO VEHICULOS IMPORTADOS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61057831518648E-2"/>
                  <c:y val="6.575342465753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F51-4695-91ED-AA090EFB0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2025).xlsx]SATISFACCIÓN POR SERVICIO '!$E$6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51-4695-91ED-AA090EFB0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609347440"/>
        <c:axId val="609347856"/>
        <c:axId val="780104224"/>
      </c:bar3DChart>
      <c:catAx>
        <c:axId val="609347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9347856"/>
        <c:crosses val="autoZero"/>
        <c:auto val="1"/>
        <c:lblAlgn val="ctr"/>
        <c:lblOffset val="100"/>
        <c:noMultiLvlLbl val="0"/>
      </c:catAx>
      <c:valAx>
        <c:axId val="60934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609347440"/>
        <c:crosses val="autoZero"/>
        <c:crossBetween val="between"/>
      </c:valAx>
      <c:serAx>
        <c:axId val="7801042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60934785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MEJORA CONTINUA</a:t>
            </a:r>
            <a:endParaRPr lang="es-DO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COMPARACIÓN EN LOS RESULTADOS DEL ÍNDICE DE SATISFACCIÓN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2025).xlsx]COMPARACIÓN'!$A$45</c:f>
              <c:strCache>
                <c:ptCount val="1"/>
                <c:pt idx="0">
                  <c:v>mar-22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899961375047999E-3"/>
                  <c:y val="0.12037037037037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2025).xlsx]COMPARACIÓN'!$A$46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2-4986-8FF2-402F62E7750A}"/>
            </c:ext>
          </c:extLst>
        </c:ser>
        <c:ser>
          <c:idx val="1"/>
          <c:order val="1"/>
          <c:tx>
            <c:strRef>
              <c:f>'[TABULACIÓN DE 2DA ENCUESTA APORDOM (OCT 2025).xlsx]COMPARACIÓN'!$B$45</c:f>
              <c:strCache>
                <c:ptCount val="1"/>
                <c:pt idx="0">
                  <c:v>sep-22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899961375048281E-3"/>
                  <c:y val="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2025).xlsx]COMPARACIÓN'!$B$46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A2-4986-8FF2-402F62E7750A}"/>
            </c:ext>
          </c:extLst>
        </c:ser>
        <c:ser>
          <c:idx val="2"/>
          <c:order val="2"/>
          <c:tx>
            <c:strRef>
              <c:f>'[TABULACIÓN DE 2DA ENCUESTA APORDOM (OCT 2025).xlsx]COMPARACIÓN'!$C$45</c:f>
              <c:strCache>
                <c:ptCount val="1"/>
                <c:pt idx="0">
                  <c:v>mar-23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8518518518518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2025).xlsx]COMPARACIÓN'!$C$46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A2-4986-8FF2-402F62E7750A}"/>
            </c:ext>
          </c:extLst>
        </c:ser>
        <c:ser>
          <c:idx val="3"/>
          <c:order val="3"/>
          <c:tx>
            <c:strRef>
              <c:f>'[TABULACIÓN DE 2DA ENCUESTA APORDOM (OCT 2025).xlsx]COMPARACIÓN'!$D$45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6349942062572421E-3"/>
                  <c:y val="0.19907407407407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2025).xlsx]COMPARACIÓN'!$D$46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A2-4986-8FF2-402F62E7750A}"/>
            </c:ext>
          </c:extLst>
        </c:ser>
        <c:ser>
          <c:idx val="4"/>
          <c:order val="4"/>
          <c:tx>
            <c:strRef>
              <c:f>'[TABULACIÓN DE 2DA ENCUESTA APORDOM (OCT 2025).xlsx]COMPARACIÓN'!$E$45</c:f>
              <c:strCache>
                <c:ptCount val="1"/>
                <c:pt idx="0">
                  <c:v>abr-24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6349942062572985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2025).xlsx]COMPARACIÓN'!$E$46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A2-4986-8FF2-402F62E7750A}"/>
            </c:ext>
          </c:extLst>
        </c:ser>
        <c:ser>
          <c:idx val="5"/>
          <c:order val="5"/>
          <c:tx>
            <c:strRef>
              <c:f>'[TABULACIÓN DE 2DA ENCUESTA APORDOM (OCT 2025).xlsx]COMPARACIÓN'!$F$45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329854954066459E-16"/>
                  <c:y val="0.18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2025).xlsx]COMPARACIÓN'!$F$46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EA2-4986-8FF2-402F62E7750A}"/>
            </c:ext>
          </c:extLst>
        </c:ser>
        <c:ser>
          <c:idx val="6"/>
          <c:order val="6"/>
          <c:tx>
            <c:strRef>
              <c:f>'[TABULACIÓN DE 2DA ENCUESTA APORDOM (OCT 2025).xlsx]COMPARACIÓN'!$G$45</c:f>
              <c:strCache>
                <c:ptCount val="1"/>
                <c:pt idx="0">
                  <c:v>abr-25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329854954066459E-16"/>
                  <c:y val="0.180555555555555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2025).xlsx]COMPARACIÓN'!$G$46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EA2-4986-8FF2-402F62E7750A}"/>
            </c:ext>
          </c:extLst>
        </c:ser>
        <c:ser>
          <c:idx val="7"/>
          <c:order val="7"/>
          <c:tx>
            <c:strRef>
              <c:f>'[TABULACIÓN DE 2DA ENCUESTA APORDOM (OCT 2025).xlsx]COMPARACIÓN'!$H$45</c:f>
              <c:strCache>
                <c:ptCount val="1"/>
                <c:pt idx="0">
                  <c:v>sep-25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899961375048281E-3"/>
                  <c:y val="0.185185185185185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EA2-4986-8FF2-402F62E77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2025).xlsx]COMPARACIÓN'!$H$46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EA2-4986-8FF2-402F62E77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4975712"/>
        <c:axId val="864972800"/>
        <c:axId val="0"/>
      </c:bar3DChart>
      <c:catAx>
        <c:axId val="864975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4972800"/>
        <c:crosses val="autoZero"/>
        <c:auto val="1"/>
        <c:lblAlgn val="ctr"/>
        <c:lblOffset val="100"/>
        <c:noMultiLvlLbl val="0"/>
      </c:catAx>
      <c:valAx>
        <c:axId val="864972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6497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Medición de la Tendencia</a:t>
            </a:r>
            <a:endParaRPr lang="es-DO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Comparación en los Resultados del Índice de Satisfacción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'[TABULACIÓN DE 2DA ENCUESTA APORDOM (OCT 2025).xlsx]Medición de la Tendencia'!$B$5:$I$5</c:f>
              <c:numCache>
                <c:formatCode>mmm\-yy</c:formatCode>
                <c:ptCount val="8"/>
                <c:pt idx="0">
                  <c:v>44621</c:v>
                </c:pt>
                <c:pt idx="1">
                  <c:v>44805</c:v>
                </c:pt>
                <c:pt idx="2">
                  <c:v>44986</c:v>
                </c:pt>
                <c:pt idx="3">
                  <c:v>45170</c:v>
                </c:pt>
                <c:pt idx="4">
                  <c:v>45383</c:v>
                </c:pt>
                <c:pt idx="5">
                  <c:v>45536</c:v>
                </c:pt>
                <c:pt idx="6">
                  <c:v>45748</c:v>
                </c:pt>
                <c:pt idx="7">
                  <c:v>45901</c:v>
                </c:pt>
              </c:numCache>
            </c:numRef>
          </c:cat>
          <c:val>
            <c:numRef>
              <c:f>'[TABULACIÓN DE 2DA ENCUESTA APORDOM (OCT 2025).xlsx]Medición de la Tendencia'!$B$6:$I$6</c:f>
              <c:numCache>
                <c:formatCode>0%</c:formatCode>
                <c:ptCount val="8"/>
                <c:pt idx="0">
                  <c:v>0.88</c:v>
                </c:pt>
                <c:pt idx="1">
                  <c:v>0.9</c:v>
                </c:pt>
                <c:pt idx="2">
                  <c:v>0.96</c:v>
                </c:pt>
                <c:pt idx="3">
                  <c:v>0.98</c:v>
                </c:pt>
                <c:pt idx="4">
                  <c:v>0.93</c:v>
                </c:pt>
                <c:pt idx="5">
                  <c:v>0.98</c:v>
                </c:pt>
                <c:pt idx="6">
                  <c:v>0.95</c:v>
                </c:pt>
                <c:pt idx="7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E-43E3-A4C1-23CE3E2D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130560"/>
        <c:axId val="709131648"/>
      </c:barChart>
      <c:dateAx>
        <c:axId val="7091305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9131648"/>
        <c:crosses val="autoZero"/>
        <c:auto val="1"/>
        <c:lblOffset val="100"/>
        <c:baseTimeUnit val="months"/>
      </c:dateAx>
      <c:valAx>
        <c:axId val="709131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091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PROFESIONALIDAD/CONFIANZA</a:t>
            </a:r>
            <a:r>
              <a:rPr lang="es-MX" baseline="0"/>
              <a:t> EN EL PERSONAL</a:t>
            </a:r>
            <a:endParaRPr lang="es-MX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F8-4082-9E0F-89AA0E1F7335}"/>
                </c:ext>
              </c:extLst>
            </c:dLbl>
            <c:dLbl>
              <c:idx val="1"/>
              <c:layout>
                <c:manualLayout>
                  <c:x val="0"/>
                  <c:y val="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F8-4082-9E0F-89AA0E1F7335}"/>
                </c:ext>
              </c:extLst>
            </c:dLbl>
            <c:dLbl>
              <c:idx val="2"/>
              <c:layout>
                <c:manualLayout>
                  <c:x val="1.3888888888888888E-2"/>
                  <c:y val="0.16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F8-4082-9E0F-89AA0E1F7335}"/>
                </c:ext>
              </c:extLst>
            </c:dLbl>
            <c:dLbl>
              <c:idx val="3"/>
              <c:layout>
                <c:manualLayout>
                  <c:x val="0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F8-4082-9E0F-89AA0E1F73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PUERTOS'!$BV$39:$BV$40</c:f>
              <c:numCache>
                <c:formatCode>0%</c:formatCode>
                <c:ptCount val="2"/>
                <c:pt idx="0">
                  <c:v>0.91578947368421049</c:v>
                </c:pt>
                <c:pt idx="1">
                  <c:v>0.91578947368421049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8-4082-9E0F-89AA0E1F7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00996848"/>
        <c:axId val="700995216"/>
      </c:barChart>
      <c:catAx>
        <c:axId val="700996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700995216"/>
        <c:crosses val="autoZero"/>
        <c:auto val="1"/>
        <c:lblAlgn val="ctr"/>
        <c:lblOffset val="100"/>
        <c:noMultiLvlLbl val="0"/>
      </c:catAx>
      <c:valAx>
        <c:axId val="7009952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0099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Medición de la Tendencia</a:t>
            </a:r>
            <a:endParaRPr lang="es-DO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Comparación en los Resultados del Índice de Satisfacción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'[TABULACIÓN DE ENCUESTA APORDOM (ABR 2025).xlsx]Medición de la Tendencia'!$B$5:$H$5</c:f>
              <c:numCache>
                <c:formatCode>mmm\-yy</c:formatCode>
                <c:ptCount val="7"/>
                <c:pt idx="0">
                  <c:v>44621</c:v>
                </c:pt>
                <c:pt idx="1">
                  <c:v>44805</c:v>
                </c:pt>
                <c:pt idx="2">
                  <c:v>44986</c:v>
                </c:pt>
                <c:pt idx="3">
                  <c:v>45170</c:v>
                </c:pt>
                <c:pt idx="4">
                  <c:v>45383</c:v>
                </c:pt>
                <c:pt idx="5">
                  <c:v>45536</c:v>
                </c:pt>
                <c:pt idx="6">
                  <c:v>45748</c:v>
                </c:pt>
              </c:numCache>
            </c:numRef>
          </c:cat>
          <c:val>
            <c:numRef>
              <c:f>'[TABULACIÓN DE ENCUESTA APORDOM (ABR 2025).xlsx]Medición de la Tendencia'!$B$6:$H$6</c:f>
              <c:numCache>
                <c:formatCode>0%</c:formatCode>
                <c:ptCount val="7"/>
                <c:pt idx="0">
                  <c:v>0.88</c:v>
                </c:pt>
                <c:pt idx="1">
                  <c:v>0.9</c:v>
                </c:pt>
                <c:pt idx="2">
                  <c:v>0.96</c:v>
                </c:pt>
                <c:pt idx="3">
                  <c:v>0.98</c:v>
                </c:pt>
                <c:pt idx="4">
                  <c:v>0.93</c:v>
                </c:pt>
                <c:pt idx="5">
                  <c:v>0.98</c:v>
                </c:pt>
                <c:pt idx="6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D-490B-97D2-7ACAC55AB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5877200"/>
        <c:axId val="-545877744"/>
      </c:barChart>
      <c:dateAx>
        <c:axId val="-5458772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5877744"/>
        <c:crosses val="autoZero"/>
        <c:auto val="1"/>
        <c:lblOffset val="100"/>
        <c:baseTimeUnit val="months"/>
      </c:dateAx>
      <c:valAx>
        <c:axId val="-545877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5458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EMPAT</a:t>
            </a:r>
            <a:r>
              <a:rPr lang="en-US">
                <a:latin typeface="Calibri"/>
                <a:cs typeface="Calibri"/>
              </a:rPr>
              <a:t>Í</a:t>
            </a:r>
            <a:r>
              <a:rPr lang="en-US"/>
              <a:t>A/ACCESIBILIDAD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4C-47D1-8498-2EEF35076BBE}"/>
                </c:ext>
              </c:extLst>
            </c:dLbl>
            <c:dLbl>
              <c:idx val="1"/>
              <c:layout>
                <c:manualLayout>
                  <c:x val="2.7777777777777779E-3"/>
                  <c:y val="0.231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4C-47D1-8498-2EEF35076BBE}"/>
                </c:ext>
              </c:extLst>
            </c:dLbl>
            <c:dLbl>
              <c:idx val="2"/>
              <c:layout>
                <c:manualLayout>
                  <c:x val="2.7777777777777779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4C-47D1-8498-2EEF35076BBE}"/>
                </c:ext>
              </c:extLst>
            </c:dLbl>
            <c:dLbl>
              <c:idx val="3"/>
              <c:layout>
                <c:manualLayout>
                  <c:x val="0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4C-47D1-8498-2EEF35076BBE}"/>
                </c:ext>
              </c:extLst>
            </c:dLbl>
            <c:dLbl>
              <c:idx val="4"/>
              <c:layout>
                <c:manualLayout>
                  <c:x val="0"/>
                  <c:y val="0.1388888888888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4C-47D1-8498-2EEF35076BBE}"/>
                </c:ext>
              </c:extLst>
            </c:dLbl>
            <c:dLbl>
              <c:idx val="5"/>
              <c:layout>
                <c:manualLayout>
                  <c:x val="5.5555555555555558E-3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4C-47D1-8498-2EEF35076BBE}"/>
                </c:ext>
              </c:extLst>
            </c:dLbl>
            <c:dLbl>
              <c:idx val="6"/>
              <c:layout>
                <c:manualLayout>
                  <c:x val="0"/>
                  <c:y val="0.19444444444444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4C-47D1-8498-2EEF35076B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PUERTOS'!$BV$48:$BV$53</c:f>
              <c:numCache>
                <c:formatCode>0%</c:formatCode>
                <c:ptCount val="6"/>
                <c:pt idx="0">
                  <c:v>0.90877192982456145</c:v>
                </c:pt>
                <c:pt idx="1">
                  <c:v>0.90877192982456145</c:v>
                </c:pt>
                <c:pt idx="2">
                  <c:v>0.90877192982456145</c:v>
                </c:pt>
                <c:pt idx="3">
                  <c:v>0.90877192982456145</c:v>
                </c:pt>
                <c:pt idx="4">
                  <c:v>0.90701754385964917</c:v>
                </c:pt>
                <c:pt idx="5">
                  <c:v>0.90701754385964917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4C-47D1-8498-2EEF35076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1002832"/>
        <c:axId val="700999568"/>
      </c:barChart>
      <c:catAx>
        <c:axId val="701002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700999568"/>
        <c:crosses val="autoZero"/>
        <c:auto val="1"/>
        <c:lblAlgn val="ctr"/>
        <c:lblOffset val="100"/>
        <c:noMultiLvlLbl val="0"/>
      </c:catAx>
      <c:valAx>
        <c:axId val="7009995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0100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>
                <a:effectLst/>
              </a:rPr>
              <a:t>MEJORÍA DEL SERVICIO RECIBIDO</a:t>
            </a:r>
            <a:endParaRPr lang="es-DO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'[TABULACIÓN DE 2DA ENCUESTA APORDOM (OCT 2025).xlsx]AUTORIZACIÓN PERMISO A PUERTOS'!$B$60</c:f>
              <c:strCache>
                <c:ptCount val="1"/>
                <c:pt idx="0">
                  <c:v>MUCHO MEJOR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2025).xlsx]AUTORIZACIÓN PERMISO A PUERTOS'!$B$61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D-42B3-B544-220395FD9865}"/>
            </c:ext>
          </c:extLst>
        </c:ser>
        <c:ser>
          <c:idx val="1"/>
          <c:order val="1"/>
          <c:tx>
            <c:strRef>
              <c:f>'[TABULACIÓN DE 2DA ENCUESTA APORDOM (OCT 2025).xlsx]AUTORIZACIÓN PERMISO A PUERTOS'!$C$60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2025).xlsx]AUTORIZACIÓN PERMISO A PUERTOS'!$C$61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63D-42B3-B544-220395FD9865}"/>
            </c:ext>
          </c:extLst>
        </c:ser>
        <c:ser>
          <c:idx val="2"/>
          <c:order val="2"/>
          <c:tx>
            <c:strRef>
              <c:f>'[TABULACIÓN DE 2DA ENCUESTA APORDOM (OCT 2025).xlsx]AUTORIZACIÓN PERMISO A PUERTOS'!$D$60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2025).xlsx]AUTORIZACIÓN PERMISO A PUERTOS'!$D$61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63D-42B3-B544-220395FD9865}"/>
            </c:ext>
          </c:extLst>
        </c:ser>
        <c:ser>
          <c:idx val="3"/>
          <c:order val="3"/>
          <c:tx>
            <c:strRef>
              <c:f>'[TABULACIÓN DE 2DA ENCUESTA APORDOM (OCT 2025).xlsx]AUTORIZACIÓN PERMISO A PUERTOS'!$E$60</c:f>
              <c:strCache>
                <c:ptCount val="1"/>
                <c:pt idx="0">
                  <c:v>PEOR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'[TABULACIÓN DE 2DA ENCUESTA APORDOM (OCT 2025).xlsx]AUTORIZACIÓN PERMISO A PUERTOS'!$E$61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63D-42B3-B544-220395FD9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1008272"/>
        <c:axId val="701003376"/>
      </c:barChart>
      <c:catAx>
        <c:axId val="701008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1003376"/>
        <c:crosses val="autoZero"/>
        <c:auto val="1"/>
        <c:lblAlgn val="ctr"/>
        <c:lblOffset val="100"/>
        <c:noMultiLvlLbl val="0"/>
      </c:catAx>
      <c:valAx>
        <c:axId val="70100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100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PROMEDIO DE SATISFACCIÓN DE LAS DIMENSIONES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190081848694607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58-4852-B284-4C84DD364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'[TABULACIÓN DE 2DA ENCUESTA APORDOM (OCT 2025).xlsx]AUTORIZACIÓN PERMISO A PUERTOS'!$A$94:$E$94</c:f>
              <c:strCache>
                <c:ptCount val="5"/>
                <c:pt idx="0">
                  <c:v>ELEMENTOS TANGIBLES</c:v>
                </c:pt>
                <c:pt idx="1">
                  <c:v>EFICACIA / CONFIABILIDAD</c:v>
                </c:pt>
                <c:pt idx="2">
                  <c:v>CAPACIDAD DE RESPUESTA</c:v>
                </c:pt>
                <c:pt idx="3">
                  <c:v>PROFESIONALIDAD /CONFIANZA EN EL PERSONAL</c:v>
                </c:pt>
                <c:pt idx="4">
                  <c:v>EMPATÍA/ACCESIBILIDAD</c:v>
                </c:pt>
              </c:strCache>
            </c:strRef>
          </c:cat>
          <c:val>
            <c:numRef>
              <c:f>'[TABULACIÓN DE 2DA ENCUESTA APORDOM (OCT 2025).xlsx]AUTORIZACIÓN PERMISO A PUERTOS'!$A$95:$E$95</c:f>
              <c:numCache>
                <c:formatCode>0%</c:formatCode>
                <c:ptCount val="5"/>
                <c:pt idx="0">
                  <c:v>0.91</c:v>
                </c:pt>
                <c:pt idx="1">
                  <c:v>0.91578947368421049</c:v>
                </c:pt>
                <c:pt idx="2">
                  <c:v>0.91403508771929831</c:v>
                </c:pt>
                <c:pt idx="3">
                  <c:v>0.91578947368421049</c:v>
                </c:pt>
                <c:pt idx="4">
                  <c:v>0.90818713450292399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8-4852-B284-4C84DD364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710960"/>
        <c:axId val="702711504"/>
      </c:barChart>
      <c:catAx>
        <c:axId val="70271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2711504"/>
        <c:crosses val="autoZero"/>
        <c:auto val="1"/>
        <c:lblAlgn val="ctr"/>
        <c:lblOffset val="100"/>
        <c:noMultiLvlLbl val="0"/>
      </c:catAx>
      <c:valAx>
        <c:axId val="70271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7027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'[TABULACIÓN DE 2DA ENCUESTA APORDOM (OCT 2025).xlsx]AUTORIZACIÓN PERMISO A PUERTOS'!$A$94</c:f>
              <c:strCache>
                <c:ptCount val="1"/>
                <c:pt idx="0">
                  <c:v>ELEMENTOS TANGIBLES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04294648939935E-3"/>
                  <c:y val="0.1362229102167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83-4FDB-BEC9-CBB78D6E0D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PUERTOS'!$A$95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3-4FDB-BEC9-CBB78D6E0DB7}"/>
            </c:ext>
          </c:extLst>
        </c:ser>
        <c:ser>
          <c:idx val="1"/>
          <c:order val="1"/>
          <c:tx>
            <c:strRef>
              <c:f>'[TABULACIÓN DE 2DA ENCUESTA APORDOM (OCT 2025).xlsx]AUTORIZACIÓN PERMISO A PUERTOS'!$B$94</c:f>
              <c:strCache>
                <c:ptCount val="1"/>
                <c:pt idx="0">
                  <c:v>EFICACIA / CONFIABILIDAD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08589297879869E-3"/>
                  <c:y val="0.1362229102167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83-4FDB-BEC9-CBB78D6E0D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PUERTOS'!$B$95</c:f>
              <c:numCache>
                <c:formatCode>0%</c:formatCode>
                <c:ptCount val="1"/>
                <c:pt idx="0">
                  <c:v>0.91578947368421049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3-4FDB-BEC9-CBB78D6E0DB7}"/>
            </c:ext>
          </c:extLst>
        </c:ser>
        <c:ser>
          <c:idx val="2"/>
          <c:order val="2"/>
          <c:tx>
            <c:strRef>
              <c:f>'[TABULACIÓN DE 2DA ENCUESTA APORDOM (OCT 2025).xlsx]AUTORIZACIÓN PERMISO A PUERTOS'!$C$94</c:f>
              <c:strCache>
                <c:ptCount val="1"/>
                <c:pt idx="0">
                  <c:v>CAPACIDAD DE RESPUESTA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386518404594E-2"/>
                  <c:y val="9.907120743034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83-4FDB-BEC9-CBB78D6E0D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PUERTOS'!$C$95</c:f>
              <c:numCache>
                <c:formatCode>0%</c:formatCode>
                <c:ptCount val="1"/>
                <c:pt idx="0">
                  <c:v>0.91403508771929831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83-4FDB-BEC9-CBB78D6E0DB7}"/>
            </c:ext>
          </c:extLst>
        </c:ser>
        <c:ser>
          <c:idx val="3"/>
          <c:order val="3"/>
          <c:tx>
            <c:strRef>
              <c:f>'[TABULACIÓN DE 2DA ENCUESTA APORDOM (OCT 2025).xlsx]AUTORIZACIÓN PERMISO A PUERTOS'!$D$94</c:f>
              <c:strCache>
                <c:ptCount val="1"/>
                <c:pt idx="0">
                  <c:v>PROFESIONALIDAD /CONFIANZA EN EL PERSONAL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957565300007429E-3"/>
                  <c:y val="0.1486068111455108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D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83-4FDB-BEC9-CBB78D6E0D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PUERTOS'!$D$95</c:f>
              <c:numCache>
                <c:formatCode>0%</c:formatCode>
                <c:ptCount val="1"/>
                <c:pt idx="0">
                  <c:v>0.91578947368421049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83-4FDB-BEC9-CBB78D6E0DB7}"/>
            </c:ext>
          </c:extLst>
        </c:ser>
        <c:ser>
          <c:idx val="4"/>
          <c:order val="4"/>
          <c:tx>
            <c:strRef>
              <c:f>'[TABULACIÓN DE 2DA ENCUESTA APORDOM (OCT 2025).xlsx]AUTORIZACIÓN PERMISO A PUERTOS'!$E$94</c:f>
              <c:strCache>
                <c:ptCount val="1"/>
                <c:pt idx="0">
                  <c:v>EMPATÍA/ACCESIBILIDAD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624344677155732E-2"/>
                  <c:y val="9.0815330005946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83-4FDB-BEC9-CBB78D6E0D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'[TABULACIÓN DE 2DA ENCUESTA APORDOM (OCT 2025).xlsx]AUTORIZACIÓN PERMISO A PUERTOS'!$E$95</c:f>
              <c:numCache>
                <c:formatCode>0%</c:formatCode>
                <c:ptCount val="1"/>
                <c:pt idx="0">
                  <c:v>0.90818713450292399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83-4FDB-BEC9-CBB78D6E0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5994000"/>
        <c:axId val="755996176"/>
        <c:axId val="700507152"/>
      </c:bar3DChart>
      <c:catAx>
        <c:axId val="75599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755996176"/>
        <c:crosses val="autoZero"/>
        <c:auto val="1"/>
        <c:lblAlgn val="ctr"/>
        <c:lblOffset val="100"/>
        <c:noMultiLvlLbl val="0"/>
      </c:catAx>
      <c:valAx>
        <c:axId val="755996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55994000"/>
        <c:crosses val="autoZero"/>
        <c:crossBetween val="between"/>
      </c:valAx>
      <c:serAx>
        <c:axId val="70050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755996176"/>
        <c:crosses val="autoZero"/>
      </c:ser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/>
              <a:t>TIEMPO DE RESPUESTA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48973936"/>
        <c:axId val="-549423168"/>
      </c:barChart>
      <c:catAx>
        <c:axId val="-10489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549423168"/>
        <c:crosses val="autoZero"/>
        <c:auto val="1"/>
        <c:lblAlgn val="ctr"/>
        <c:lblOffset val="100"/>
        <c:noMultiLvlLbl val="0"/>
      </c:catAx>
      <c:valAx>
        <c:axId val="-5494231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-104897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0.00464</cdr:x>
      <cdr:y>0.0122</cdr:y>
    </cdr:from>
    <cdr:to>
      <cdr:x>0.24833</cdr:x>
      <cdr:y>0.24561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0800" y="50800"/>
          <a:ext cx="2667000" cy="9715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0.06121</cdr:x>
      <cdr:y>0.35774</cdr:y>
    </cdr:from>
    <cdr:to>
      <cdr:x>0.19611</cdr:x>
      <cdr:y>0.59802</cdr:y>
    </cdr:to>
    <cdr:sp macro="" textlink="">
      <cdr:nvSpPr>
        <cdr:cNvPr id="3" name="Hexagon 2"/>
        <cdr:cNvSpPr/>
      </cdr:nvSpPr>
      <cdr:spPr>
        <a:xfrm xmlns:a="http://schemas.openxmlformats.org/drawingml/2006/main">
          <a:off x="669925" y="1489075"/>
          <a:ext cx="1476375" cy="1000125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91</a:t>
          </a:r>
          <a:r>
            <a:rPr lang="es-MX" sz="2800" baseline="0"/>
            <a:t> %</a:t>
          </a:r>
          <a:endParaRPr lang="es-MX" sz="2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0.0105</cdr:x>
      <cdr:y>0.04213</cdr:y>
    </cdr:from>
    <cdr:to>
      <cdr:x>0.2926</cdr:x>
      <cdr:y>0.2312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:a16="http://schemas.microsoft.com/office/drawing/2014/main" id="{C438CCBC-0090-8EAE-8D91-9E901322E9E8}"/>
            </a:ext>
          </a:extLst>
        </cdr:cNvPr>
        <cdr:cNvSpPr/>
      </cdr:nvSpPr>
      <cdr:spPr>
        <a:xfrm xmlns:a="http://schemas.openxmlformats.org/drawingml/2006/main">
          <a:off x="101015" y="216093"/>
          <a:ext cx="2713868" cy="96977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0.02112</cdr:x>
      <cdr:y>0.33302</cdr:y>
    </cdr:from>
    <cdr:to>
      <cdr:x>0.18812</cdr:x>
      <cdr:y>0.56625</cdr:y>
    </cdr:to>
    <cdr:sp macro="" textlink="">
      <cdr:nvSpPr>
        <cdr:cNvPr id="4" name="Hexagon 2">
          <a:extLst xmlns:a="http://schemas.openxmlformats.org/drawingml/2006/main">
            <a:ext uri="{FF2B5EF4-FFF2-40B4-BE49-F238E27FC236}">
              <a16:creationId xmlns:a16="http://schemas.microsoft.com/office/drawing/2014/main" id="{B6A7EF4B-AE4F-0729-4DF5-CC729C318891}"/>
            </a:ext>
          </a:extLst>
        </cdr:cNvPr>
        <cdr:cNvSpPr/>
      </cdr:nvSpPr>
      <cdr:spPr>
        <a:xfrm xmlns:a="http://schemas.openxmlformats.org/drawingml/2006/main">
          <a:off x="203180" y="1708131"/>
          <a:ext cx="1606571" cy="1196286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100 %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0.00575</cdr:x>
      <cdr:y>0.01614</cdr:y>
    </cdr:from>
    <cdr:to>
      <cdr:x>0.23707</cdr:x>
      <cdr:y>0.24357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:a16="http://schemas.microsoft.com/office/drawing/2014/main" id="{CA3491A1-B79B-37FE-5CA7-6F6B97D26171}"/>
            </a:ext>
          </a:extLst>
        </cdr:cNvPr>
        <cdr:cNvSpPr/>
      </cdr:nvSpPr>
      <cdr:spPr>
        <a:xfrm xmlns:a="http://schemas.openxmlformats.org/drawingml/2006/main">
          <a:off x="50800" y="50800"/>
          <a:ext cx="2044701" cy="71596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0.01545</cdr:x>
      <cdr:y>0.28845</cdr:y>
    </cdr:from>
    <cdr:to>
      <cdr:x>0.1972</cdr:x>
      <cdr:y>0.57337</cdr:y>
    </cdr:to>
    <cdr:sp macro="" textlink="">
      <cdr:nvSpPr>
        <cdr:cNvPr id="3" name="Hexagon 2">
          <a:extLst xmlns:a="http://schemas.openxmlformats.org/drawingml/2006/main">
            <a:ext uri="{FF2B5EF4-FFF2-40B4-BE49-F238E27FC236}">
              <a16:creationId xmlns:a16="http://schemas.microsoft.com/office/drawing/2014/main" id="{2FFEE50A-7330-3DB1-A751-C59C6283FEC0}"/>
            </a:ext>
          </a:extLst>
        </cdr:cNvPr>
        <cdr:cNvSpPr/>
      </cdr:nvSpPr>
      <cdr:spPr>
        <a:xfrm xmlns:a="http://schemas.openxmlformats.org/drawingml/2006/main">
          <a:off x="136525" y="908050"/>
          <a:ext cx="1606551" cy="896939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100 %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0.00469</cdr:x>
      <cdr:y>0.01449</cdr:y>
    </cdr:from>
    <cdr:to>
      <cdr:x>0.25095</cdr:x>
      <cdr:y>0.29167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50800" y="50800"/>
          <a:ext cx="2667000" cy="97155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0.03196</cdr:x>
      <cdr:y>0.37862</cdr:y>
    </cdr:from>
    <cdr:to>
      <cdr:x>0.16828</cdr:x>
      <cdr:y>0.66395</cdr:y>
    </cdr:to>
    <cdr:sp macro="" textlink="">
      <cdr:nvSpPr>
        <cdr:cNvPr id="3" name="Hexagon 2"/>
        <cdr:cNvSpPr/>
      </cdr:nvSpPr>
      <cdr:spPr>
        <a:xfrm xmlns:a="http://schemas.openxmlformats.org/drawingml/2006/main">
          <a:off x="346075" y="1327150"/>
          <a:ext cx="1476375" cy="1000125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91 %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0.00423</cdr:x>
      <cdr:y>0.01413</cdr:y>
    </cdr:from>
    <cdr:to>
      <cdr:x>0.19841</cdr:x>
      <cdr:y>0.21325</cdr:y>
    </cdr:to>
    <cdr:sp macro="" textlink="">
      <cdr:nvSpPr>
        <cdr:cNvPr id="2" name="Rounded Rectangle 1">
          <a:extLst xmlns:a="http://schemas.openxmlformats.org/drawingml/2006/main">
            <a:ext uri="{FF2B5EF4-FFF2-40B4-BE49-F238E27FC236}">
              <a16:creationId xmlns:a16="http://schemas.microsoft.com/office/drawing/2014/main" id="{0467D6BE-BE64-C3A5-0B59-57D6C40B9759}"/>
            </a:ext>
          </a:extLst>
        </cdr:cNvPr>
        <cdr:cNvSpPr/>
      </cdr:nvSpPr>
      <cdr:spPr>
        <a:xfrm xmlns:a="http://schemas.openxmlformats.org/drawingml/2006/main">
          <a:off x="50800" y="50800"/>
          <a:ext cx="2330450" cy="71596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  <cdr:relSizeAnchor xmlns:cdr="http://schemas.openxmlformats.org/drawingml/2006/chartDrawing">
    <cdr:from>
      <cdr:x>0.03439</cdr:x>
      <cdr:y>0.26313</cdr:y>
    </cdr:from>
    <cdr:to>
      <cdr:x>0.19372</cdr:x>
      <cdr:y>0.56027</cdr:y>
    </cdr:to>
    <cdr:sp macro="" textlink="">
      <cdr:nvSpPr>
        <cdr:cNvPr id="3" name="Hexagon 2">
          <a:extLst xmlns:a="http://schemas.openxmlformats.org/drawingml/2006/main">
            <a:ext uri="{FF2B5EF4-FFF2-40B4-BE49-F238E27FC236}">
              <a16:creationId xmlns:a16="http://schemas.microsoft.com/office/drawing/2014/main" id="{E20F6773-2F0F-6B33-EA01-925448458C0B}"/>
            </a:ext>
          </a:extLst>
        </cdr:cNvPr>
        <cdr:cNvSpPr/>
      </cdr:nvSpPr>
      <cdr:spPr>
        <a:xfrm xmlns:a="http://schemas.openxmlformats.org/drawingml/2006/main">
          <a:off x="336559" y="946133"/>
          <a:ext cx="1559268" cy="1068423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 dirty="0"/>
            <a:t>100 %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0.00548</cdr:x>
      <cdr:y>0.37616</cdr:y>
    </cdr:from>
    <cdr:to>
      <cdr:x>0.1566</cdr:x>
      <cdr:y>0.70313</cdr:y>
    </cdr:to>
    <cdr:sp macro="" textlink="">
      <cdr:nvSpPr>
        <cdr:cNvPr id="2" name="Hexagon 2">
          <a:extLst xmlns:a="http://schemas.openxmlformats.org/drawingml/2006/main">
            <a:ext uri="{FF2B5EF4-FFF2-40B4-BE49-F238E27FC236}">
              <a16:creationId xmlns:a16="http://schemas.microsoft.com/office/drawing/2014/main" id="{F94D5788-B7D3-0E69-96AA-AA227ED6D1C4}"/>
            </a:ext>
          </a:extLst>
        </cdr:cNvPr>
        <cdr:cNvSpPr/>
      </cdr:nvSpPr>
      <cdr:spPr>
        <a:xfrm xmlns:a="http://schemas.openxmlformats.org/drawingml/2006/main">
          <a:off x="60325" y="1031875"/>
          <a:ext cx="1662484" cy="896950"/>
        </a:xfrm>
        <a:prstGeom xmlns:a="http://schemas.openxmlformats.org/drawingml/2006/main" prst="hexagon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800"/>
            <a:t>96 %</a:t>
          </a:r>
        </a:p>
      </cdr:txBody>
    </cdr:sp>
  </cdr:relSizeAnchor>
  <cdr:relSizeAnchor xmlns:cdr="http://schemas.openxmlformats.org/drawingml/2006/chartDrawing">
    <cdr:from>
      <cdr:x>0.00462</cdr:x>
      <cdr:y>0.01852</cdr:y>
    </cdr:from>
    <cdr:to>
      <cdr:x>0.23053</cdr:x>
      <cdr:y>0.2795</cdr:y>
    </cdr:to>
    <cdr:sp macro="" textlink="">
      <cdr:nvSpPr>
        <cdr:cNvPr id="3" name="Rounded Rectangle 1">
          <a:extLst xmlns:a="http://schemas.openxmlformats.org/drawingml/2006/main">
            <a:ext uri="{FF2B5EF4-FFF2-40B4-BE49-F238E27FC236}">
              <a16:creationId xmlns:a16="http://schemas.microsoft.com/office/drawing/2014/main" id="{209DB246-1246-8BC2-830F-AC5BC4A3413E}"/>
            </a:ext>
          </a:extLst>
        </cdr:cNvPr>
        <cdr:cNvSpPr/>
      </cdr:nvSpPr>
      <cdr:spPr>
        <a:xfrm xmlns:a="http://schemas.openxmlformats.org/drawingml/2006/main">
          <a:off x="42355" y="64382"/>
          <a:ext cx="2072196" cy="90733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Í</a:t>
          </a:r>
          <a:r>
            <a:rPr lang="es-MX" sz="2000"/>
            <a:t>NDICE DE SATISFACCI</a:t>
          </a:r>
          <a:r>
            <a:rPr lang="es-MX" sz="20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Ó</a:t>
          </a:r>
          <a:r>
            <a:rPr lang="es-MX" sz="2000"/>
            <a:t>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2F98-1C50-4BC0-8D3C-C795ADAB7C9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3E16-159E-4AAA-8F86-1F82C61381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15132-977E-EE4D-A066-DDF92034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0CE4BC-468E-8644-865D-E525F9E54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371" cy="6871768"/>
          </a:xfrm>
        </p:spPr>
      </p:pic>
      <p:sp>
        <p:nvSpPr>
          <p:cNvPr id="3" name="CuadroTexto 2"/>
          <p:cNvSpPr txBox="1"/>
          <p:nvPr/>
        </p:nvSpPr>
        <p:spPr>
          <a:xfrm>
            <a:off x="6800625" y="4047375"/>
            <a:ext cx="5421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ENCUESTA DE SATISFACCI</a:t>
            </a:r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"/>
              </a:rPr>
              <a:t>Ó</a:t>
            </a:r>
            <a:r>
              <a:rPr lang="es-MX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 DE LA CALIDAD EN LOS SERVICIOS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</a:p>
          <a:p>
            <a:pPr algn="ctr"/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DEPARTAMENTO DE CALIDAD, DIRECCIÓN DE PLANIFICACIÓN Y DESARROLLO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DO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Realizada</a:t>
            </a: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DO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Octubre 2025, para evaluar </a:t>
            </a:r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bril hasta Septiembre 2025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5476" y="36166"/>
            <a:ext cx="1147689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A34707-D2AE-DB25-D960-B89F97534FE8}"/>
              </a:ext>
            </a:extLst>
          </p:cNvPr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DC8EFBE-96CF-6928-C2D4-AA608E3F1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680103"/>
              </p:ext>
            </p:extLst>
          </p:nvPr>
        </p:nvGraphicFramePr>
        <p:xfrm>
          <a:off x="2687781" y="2866588"/>
          <a:ext cx="5682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70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6B950A5-0BCD-E157-B769-EAECCCB2B616}"/>
              </a:ext>
            </a:extLst>
          </p:cNvPr>
          <p:cNvGraphicFramePr>
            <a:graphicFrameLocks/>
          </p:cNvGraphicFramePr>
          <p:nvPr/>
        </p:nvGraphicFramePr>
        <p:xfrm>
          <a:off x="738187" y="2057400"/>
          <a:ext cx="107156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55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3534" y="360457"/>
            <a:ext cx="4460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  <a:endParaRPr lang="es-MX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334881"/>
              </p:ext>
            </p:extLst>
          </p:nvPr>
        </p:nvGraphicFramePr>
        <p:xfrm>
          <a:off x="504825" y="1690688"/>
          <a:ext cx="11182349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55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7314E71-C973-AC3C-E97C-3013D28CD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273967"/>
              </p:ext>
            </p:extLst>
          </p:nvPr>
        </p:nvGraphicFramePr>
        <p:xfrm>
          <a:off x="7090095" y="21832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407658B-F8F2-0542-0F7E-D20F744E9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840"/>
              </p:ext>
            </p:extLst>
          </p:nvPr>
        </p:nvGraphicFramePr>
        <p:xfrm>
          <a:off x="975360" y="20541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7314E71-C973-AC3C-E97C-3013D28CD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27901"/>
              </p:ext>
            </p:extLst>
          </p:nvPr>
        </p:nvGraphicFramePr>
        <p:xfrm>
          <a:off x="6781800" y="21832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2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568DB5D-53D2-EDA3-7DFD-2B1799C7F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220386"/>
              </p:ext>
            </p:extLst>
          </p:nvPr>
        </p:nvGraphicFramePr>
        <p:xfrm>
          <a:off x="917171" y="19327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23BF5E6-E70A-0125-D274-03C457292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472020"/>
              </p:ext>
            </p:extLst>
          </p:nvPr>
        </p:nvGraphicFramePr>
        <p:xfrm>
          <a:off x="5996247" y="2054159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970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5A04082-8A3D-E6B6-A11C-D0B85DC99E94}"/>
              </a:ext>
            </a:extLst>
          </p:cNvPr>
          <p:cNvGraphicFramePr>
            <a:graphicFrameLocks/>
          </p:cNvGraphicFramePr>
          <p:nvPr/>
        </p:nvGraphicFramePr>
        <p:xfrm>
          <a:off x="2714625" y="2133600"/>
          <a:ext cx="67627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57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713534" y="360457"/>
            <a:ext cx="399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9450C40-E80C-24E3-7738-D6D3F7ACC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964108"/>
              </p:ext>
            </p:extLst>
          </p:nvPr>
        </p:nvGraphicFramePr>
        <p:xfrm>
          <a:off x="1385626" y="1436687"/>
          <a:ext cx="9620251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246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3B586-6AD4-B17D-345F-A41A8E1BA9B4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A0349DB-4D84-E6BF-8E57-937D9BD4D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561439"/>
              </p:ext>
            </p:extLst>
          </p:nvPr>
        </p:nvGraphicFramePr>
        <p:xfrm>
          <a:off x="1091738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8AF194-9930-B99E-532A-B0F74C7F7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796211"/>
              </p:ext>
            </p:extLst>
          </p:nvPr>
        </p:nvGraphicFramePr>
        <p:xfrm>
          <a:off x="6677890" y="20541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175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E0F52DA-A6AC-D64F-E064-BD29634DDAA1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VÌA VUCERD.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A44138D-073E-F2F7-3AB4-2DA11AA72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020009"/>
              </p:ext>
            </p:extLst>
          </p:nvPr>
        </p:nvGraphicFramePr>
        <p:xfrm>
          <a:off x="1415934" y="21155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66BB310-3EEA-9ACF-A655-D4869CB47A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94340"/>
              </p:ext>
            </p:extLst>
          </p:nvPr>
        </p:nvGraphicFramePr>
        <p:xfrm>
          <a:off x="6644640" y="2054159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49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9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AA24938-A3BC-57B3-375F-412075605E90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VÌA VUCERD.</a:t>
            </a:r>
            <a:endParaRPr lang="es-MX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93F1F50-F429-B244-4944-0D1CF557C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399676"/>
              </p:ext>
            </p:extLst>
          </p:nvPr>
        </p:nvGraphicFramePr>
        <p:xfrm>
          <a:off x="1820488" y="2190749"/>
          <a:ext cx="8204662" cy="33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90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10742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endParaRPr lang="es-MX" sz="2000" b="1" u="sng" dirty="0"/>
          </a:p>
          <a:p>
            <a:pPr algn="ctr"/>
            <a:r>
              <a:rPr lang="es-MX" sz="3200" b="1" dirty="0"/>
              <a:t>ASPECTOS T</a:t>
            </a:r>
            <a:r>
              <a:rPr lang="es-MX" sz="3200" b="1" dirty="0">
                <a:cs typeface="Calibri"/>
              </a:rPr>
              <a:t>É</a:t>
            </a:r>
            <a:r>
              <a:rPr lang="es-MX" sz="3200" b="1" dirty="0"/>
              <a:t>CNICOS</a:t>
            </a:r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Se utiliz</a:t>
            </a:r>
            <a:r>
              <a:rPr lang="es-MX" sz="2000" dirty="0">
                <a:cs typeface="Calibri"/>
              </a:rPr>
              <a:t>ó</a:t>
            </a:r>
            <a:r>
              <a:rPr lang="es-MX" sz="2000" dirty="0"/>
              <a:t> como universo el número de empresas que solicitaron los servicios desde el mes de </a:t>
            </a:r>
            <a:r>
              <a:rPr lang="es-MX" sz="2000" dirty="0" smtClean="0"/>
              <a:t>Mayo 2025 </a:t>
            </a:r>
            <a:r>
              <a:rPr lang="es-MX" sz="2000" dirty="0"/>
              <a:t>hasta </a:t>
            </a:r>
            <a:r>
              <a:rPr lang="es-MX" sz="2000" dirty="0" smtClean="0"/>
              <a:t>Septiembre </a:t>
            </a:r>
            <a:r>
              <a:rPr lang="es-MX" sz="2000" dirty="0"/>
              <a:t>del año </a:t>
            </a:r>
            <a:r>
              <a:rPr lang="es-MX" sz="2000" dirty="0" smtClean="0"/>
              <a:t>2025.</a:t>
            </a:r>
            <a:endParaRPr lang="es-MX" sz="2000" dirty="0"/>
          </a:p>
          <a:p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Se encuestaron los servicios solicitados de forma presencial y vía VUCERD.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La muestra fue seleccionada atendiendo al resultado de la calculadora de muestras (detalles en la ficha técnica de cada servicio), con un margen de error del 5% y un nivel de confianza de 95%.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/>
              <a:t>La encuesta fue realizada vía telefónica.</a:t>
            </a:r>
          </a:p>
        </p:txBody>
      </p:sp>
    </p:spTree>
    <p:extLst>
      <p:ext uri="{BB962C8B-B14F-4D97-AF65-F5344CB8AC3E}">
        <p14:creationId xmlns:p14="http://schemas.microsoft.com/office/powerpoint/2010/main" val="11359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2C11713-FB7C-2971-A57A-0303B8FAC4D2}"/>
              </a:ext>
            </a:extLst>
          </p:cNvPr>
          <p:cNvSpPr/>
          <p:nvPr/>
        </p:nvSpPr>
        <p:spPr>
          <a:xfrm>
            <a:off x="3185028" y="386301"/>
            <a:ext cx="5348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RENOVACIÓN LICENCIAS SHIP CHANDLER</a:t>
            </a:r>
          </a:p>
          <a:p>
            <a:pPr algn="ctr"/>
            <a:r>
              <a:rPr lang="es-MX" b="1" u="sng" dirty="0"/>
              <a:t>VÍA VUCERD.</a:t>
            </a:r>
            <a:endParaRPr lang="es-MX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D9D5E58-B7C8-77EF-E8E9-8A4E39A659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60258"/>
              </p:ext>
            </p:extLst>
          </p:nvPr>
        </p:nvGraphicFramePr>
        <p:xfrm>
          <a:off x="1676399" y="1854993"/>
          <a:ext cx="8839201" cy="370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137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657" y="398584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972689"/>
              </p:ext>
            </p:extLst>
          </p:nvPr>
        </p:nvGraphicFramePr>
        <p:xfrm>
          <a:off x="676102" y="1969510"/>
          <a:ext cx="45720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264328"/>
              </p:ext>
            </p:extLst>
          </p:nvPr>
        </p:nvGraphicFramePr>
        <p:xfrm>
          <a:off x="6014951" y="2286794"/>
          <a:ext cx="457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442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688" y="386861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422668"/>
              </p:ext>
            </p:extLst>
          </p:nvPr>
        </p:nvGraphicFramePr>
        <p:xfrm>
          <a:off x="730308" y="1613967"/>
          <a:ext cx="489585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2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295514"/>
              </p:ext>
            </p:extLst>
          </p:nvPr>
        </p:nvGraphicFramePr>
        <p:xfrm>
          <a:off x="6258272" y="1690688"/>
          <a:ext cx="489585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4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728408"/>
              </p:ext>
            </p:extLst>
          </p:nvPr>
        </p:nvGraphicFramePr>
        <p:xfrm>
          <a:off x="464300" y="3949179"/>
          <a:ext cx="489585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302DC9F6-6010-6AD4-7DA0-35F174CC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35289"/>
              </p:ext>
            </p:extLst>
          </p:nvPr>
        </p:nvGraphicFramePr>
        <p:xfrm>
          <a:off x="6058594" y="38234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657" y="398584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86796"/>
              </p:ext>
            </p:extLst>
          </p:nvPr>
        </p:nvGraphicFramePr>
        <p:xfrm>
          <a:off x="1928552" y="1866900"/>
          <a:ext cx="8154785" cy="376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657" y="398584"/>
            <a:ext cx="673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SERVICIO DE DESCUENTO EN PARQUEO DE VEHÍCULOS IMPORTADOS</a:t>
            </a:r>
            <a:endParaRPr lang="es-MX" dirty="0"/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356114"/>
              </p:ext>
            </p:extLst>
          </p:nvPr>
        </p:nvGraphicFramePr>
        <p:xfrm>
          <a:off x="1241628" y="1825625"/>
          <a:ext cx="9858374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200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CB08F07-940A-735C-7D1F-916ED3A3E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36264"/>
              </p:ext>
            </p:extLst>
          </p:nvPr>
        </p:nvGraphicFramePr>
        <p:xfrm>
          <a:off x="1610497" y="22139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D09D8DE-B2B0-9724-194A-C5AD3BCAB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64136"/>
              </p:ext>
            </p:extLst>
          </p:nvPr>
        </p:nvGraphicFramePr>
        <p:xfrm>
          <a:off x="6429633" y="2279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615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 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7625F21-52FB-5705-BD9F-9884341C4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243421"/>
              </p:ext>
            </p:extLst>
          </p:nvPr>
        </p:nvGraphicFramePr>
        <p:xfrm>
          <a:off x="1569308" y="2049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56A9F41-2EBB-0804-D2DE-3636F8C3D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256112"/>
              </p:ext>
            </p:extLst>
          </p:nvPr>
        </p:nvGraphicFramePr>
        <p:xfrm>
          <a:off x="6915665" y="2089836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598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17C2757-C2CE-FEC8-D869-7A0460932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468282"/>
              </p:ext>
            </p:extLst>
          </p:nvPr>
        </p:nvGraphicFramePr>
        <p:xfrm>
          <a:off x="2215979" y="2133599"/>
          <a:ext cx="7479956" cy="312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926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RENOVACI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LICENCIA DE REMOLCADORES</a:t>
            </a:r>
          </a:p>
          <a:p>
            <a:pPr algn="ctr"/>
            <a:r>
              <a:rPr lang="es-MX" b="1" u="sng" dirty="0"/>
              <a:t>VÍA VUCE.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791B7B8-D67F-3CEA-268E-57374DA8F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63529"/>
              </p:ext>
            </p:extLst>
          </p:nvPr>
        </p:nvGraphicFramePr>
        <p:xfrm>
          <a:off x="972064" y="1631156"/>
          <a:ext cx="9786551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29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6892" y="3059668"/>
            <a:ext cx="5507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u="sng" dirty="0"/>
              <a:t>NIVEL DE SATISFACCI</a:t>
            </a:r>
            <a:r>
              <a:rPr lang="es-MX" sz="2200" b="1" u="sng" dirty="0">
                <a:cs typeface="Calibri"/>
              </a:rPr>
              <a:t>Ó</a:t>
            </a:r>
            <a:r>
              <a:rPr lang="es-MX" sz="2200" b="1" u="sng" dirty="0"/>
              <a:t>N CIUDADANA OBTENIDA POR TIPO DE SERVICIO</a:t>
            </a:r>
          </a:p>
        </p:txBody>
      </p:sp>
    </p:spTree>
    <p:extLst>
      <p:ext uri="{BB962C8B-B14F-4D97-AF65-F5344CB8AC3E}">
        <p14:creationId xmlns:p14="http://schemas.microsoft.com/office/powerpoint/2010/main" val="228476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0724" y="12720"/>
            <a:ext cx="1093055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DIMENSIONES A CONSIDERAR</a:t>
            </a:r>
          </a:p>
          <a:p>
            <a:pPr algn="ctr"/>
            <a:endParaRPr lang="es-MX" sz="2000" dirty="0"/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Elementos Tangibles del servicio </a:t>
            </a:r>
          </a:p>
          <a:p>
            <a:pPr lvl="0" algn="ctr"/>
            <a:endParaRPr lang="es-MX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comodidad en el área de espera de los servicios, en la Institución.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Los elementos materiales (folletos, letreros, afiches, escritos) son visualmente llamativos y de utilidad.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estado físico del área de atención al usuario de los servicios.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Las oficinas (ventanillas, módulos) están debidamente identificadas.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apariencia física de los empleados (uniforme, identificación, higiene) está acorde al servicio que ofrecen.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modernización de las instalaciones y los equipos.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3577255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7893"/>
              </p:ext>
            </p:extLst>
          </p:nvPr>
        </p:nvGraphicFramePr>
        <p:xfrm>
          <a:off x="1845425" y="2057400"/>
          <a:ext cx="8578735" cy="349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2220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959129"/>
              </p:ext>
            </p:extLst>
          </p:nvPr>
        </p:nvGraphicFramePr>
        <p:xfrm>
          <a:off x="1509711" y="1690687"/>
          <a:ext cx="9928601" cy="426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736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596018"/>
              </p:ext>
            </p:extLst>
          </p:nvPr>
        </p:nvGraphicFramePr>
        <p:xfrm>
          <a:off x="1985962" y="2057399"/>
          <a:ext cx="8820583" cy="371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810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672127"/>
              </p:ext>
            </p:extLst>
          </p:nvPr>
        </p:nvGraphicFramePr>
        <p:xfrm>
          <a:off x="684501" y="1825625"/>
          <a:ext cx="10587558" cy="387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76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508739" y="3308"/>
            <a:ext cx="86269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200" b="1" u="sng" dirty="0"/>
          </a:p>
          <a:p>
            <a:r>
              <a:rPr lang="es-ES" sz="2400" dirty="0" smtClean="0"/>
              <a:t>-Índice </a:t>
            </a:r>
            <a:r>
              <a:rPr lang="es-ES" sz="2400" dirty="0"/>
              <a:t>de Satisfacción por Servicio (Octubre 2025</a:t>
            </a:r>
            <a:r>
              <a:rPr lang="es-ES" sz="2400" dirty="0" smtClean="0"/>
              <a:t>):</a:t>
            </a:r>
            <a:r>
              <a:rPr lang="es-ES" sz="2400" dirty="0" smtClean="0"/>
              <a:t>Los servicios digitales (VUCERD), muestran una satisfacción perfecta(100%), mientras que los servicios presenciales tienen una ligera caída (91%).</a:t>
            </a:r>
          </a:p>
          <a:p>
            <a:pPr algn="just"/>
            <a:r>
              <a:rPr lang="es-ES" sz="2400" dirty="0" smtClean="0"/>
              <a:t>-Análisis </a:t>
            </a:r>
            <a:r>
              <a:rPr lang="es-ES" sz="2400" dirty="0"/>
              <a:t>por Dimensión Evaluada (Permiso a Puertos</a:t>
            </a:r>
            <a:r>
              <a:rPr lang="es-ES" sz="2400" dirty="0" smtClean="0"/>
              <a:t>):</a:t>
            </a:r>
            <a:r>
              <a:rPr lang="es-ES" sz="2400" dirty="0" smtClean="0"/>
              <a:t>Aunque todas las dimensiones están por encima de 90%, Empatía/Accesibilidad es la más baja, lo que sugiere oportunidades de mejora en información, atención personalizada y facilidad de acceso.</a:t>
            </a:r>
          </a:p>
          <a:p>
            <a:pPr algn="just"/>
            <a:r>
              <a:rPr lang="es-ES" sz="2400" dirty="0" smtClean="0"/>
              <a:t>-Tendencia </a:t>
            </a:r>
            <a:r>
              <a:rPr lang="es-ES" sz="2400" dirty="0"/>
              <a:t>Histórica del Índice de Satisfacción (2022–2025</a:t>
            </a:r>
            <a:r>
              <a:rPr lang="es-ES" sz="2400" dirty="0" smtClean="0"/>
              <a:t>):</a:t>
            </a:r>
            <a:r>
              <a:rPr lang="es-ES" sz="2400" dirty="0" smtClean="0"/>
              <a:t>La satisfacción ha mejorado significativamente desde 2022, con </a:t>
            </a:r>
            <a:r>
              <a:rPr lang="es-ES" sz="2400" dirty="0" err="1" smtClean="0"/>
              <a:t>pociso</a:t>
            </a:r>
            <a:r>
              <a:rPr lang="es-ES" sz="2400" dirty="0" smtClean="0"/>
              <a:t> en 2023 y 2024. en 2025 se mantiene estable.</a:t>
            </a:r>
          </a:p>
          <a:p>
            <a:pPr algn="just"/>
            <a:r>
              <a:rPr lang="es-ES" sz="2400" dirty="0" smtClean="0"/>
              <a:t>-Hallazgos clave: los servicios digitales tienen mejor percepción que los presenciales. Las dimensiones mas débiles son empatía/accesibilidad y capacidad de respuesta. La satisfacción general se mantiene alta y estable, lo que indica buena gestión institucional.</a:t>
            </a:r>
          </a:p>
          <a:p>
            <a:pPr algn="just"/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537688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"/>
            <a:ext cx="12192000" cy="685469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92209"/>
              </p:ext>
            </p:extLst>
          </p:nvPr>
        </p:nvGraphicFramePr>
        <p:xfrm>
          <a:off x="1100137" y="2057400"/>
          <a:ext cx="10333982" cy="365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1572768" y="1022843"/>
            <a:ext cx="93614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u="sng" dirty="0" smtClean="0"/>
              <a:t>PLAN DE ACCIÒN 2025</a:t>
            </a:r>
          </a:p>
          <a:p>
            <a:pPr algn="ctr"/>
            <a:endParaRPr lang="es-MX" sz="2200" b="1" u="sng" dirty="0"/>
          </a:p>
          <a:p>
            <a:pPr algn="ctr"/>
            <a:endParaRPr lang="es-MX" sz="2200" b="1" u="sng" dirty="0" smtClean="0"/>
          </a:p>
          <a:p>
            <a:pPr algn="just"/>
            <a:endParaRPr lang="es-MX" sz="2200" b="1" u="sng" dirty="0"/>
          </a:p>
          <a:p>
            <a:pPr algn="just"/>
            <a:r>
              <a:rPr lang="es-ES" sz="2400" dirty="0"/>
              <a:t>Atendiendo a los resultados del índice de satisfacción de los usuarios, tanto en servicios presenciales como virtuales, se establece como plan de acción comunicar a la Dirección de Logística la necesidad de implementar mejoras continuas, garantizando que se mantengan los niveles satisfactorios en las próximas evaluaciones.</a:t>
            </a:r>
            <a:endParaRPr lang="es-MX" sz="2200" b="1" u="sng" dirty="0"/>
          </a:p>
        </p:txBody>
      </p:sp>
    </p:spTree>
    <p:extLst>
      <p:ext uri="{BB962C8B-B14F-4D97-AF65-F5344CB8AC3E}">
        <p14:creationId xmlns:p14="http://schemas.microsoft.com/office/powerpoint/2010/main" val="1142112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"/>
            <a:ext cx="12192000" cy="6854692"/>
          </a:xfrm>
          <a:prstGeom prst="rect">
            <a:avLst/>
          </a:prstGeom>
        </p:spPr>
      </p:pic>
      <p:pic>
        <p:nvPicPr>
          <p:cNvPr id="5" name="Picture 2" descr="via GIPHY | Thanks gif, Gif instagram,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78" y="786678"/>
            <a:ext cx="5284643" cy="52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803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n-US" sz="2400" dirty="0">
              <a:cs typeface="Museo Sans 500"/>
            </a:endParaRPr>
          </a:p>
          <a:p>
            <a:pPr algn="just"/>
            <a:r>
              <a:rPr lang="es-ES" sz="2400" dirty="0">
                <a:cs typeface="Museo Sans 500"/>
              </a:rPr>
              <a:t> </a:t>
            </a:r>
            <a:endParaRPr lang="en-US" sz="2400" dirty="0">
              <a:cs typeface="Museo Sans 5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85906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MX" sz="4000" dirty="0"/>
          </a:p>
          <a:p>
            <a:pPr algn="ctr"/>
            <a:endParaRPr lang="es-MX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0724" y="12720"/>
            <a:ext cx="1093055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DIMENSIONES A CONSIDERAR</a:t>
            </a:r>
          </a:p>
          <a:p>
            <a:pPr algn="ctr"/>
            <a:endParaRPr lang="es-MX" sz="2000" dirty="0"/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Eficacia/Confiabilidad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seguridad (confianza) de que en la atención brindada el trámite o gestión se resolvió correctamente.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cumplimiento de los plazos de tramitación o de realización de la gestión.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Capacidad de Respuesta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tiempo que dedica el personal  que atiende al cliente.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tiempo de  espera hasta que atienden al cliente.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tiempo que normalmente tarda la Institución para dar respuesta al servicio solicitado.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disposición de ayuda  en la obtención del servicio solicitado.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684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803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n-US" sz="2400" dirty="0">
              <a:cs typeface="Museo Sans 500"/>
            </a:endParaRPr>
          </a:p>
          <a:p>
            <a:pPr algn="just"/>
            <a:r>
              <a:rPr lang="es-ES" sz="2400" dirty="0">
                <a:cs typeface="Museo Sans 500"/>
              </a:rPr>
              <a:t> </a:t>
            </a:r>
            <a:endParaRPr lang="en-US" sz="2400" dirty="0">
              <a:cs typeface="Museo Sans 50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30724" y="12720"/>
            <a:ext cx="1093055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b="1" dirty="0"/>
              <a:t>DIMENSIONES A CONSIDERAR</a:t>
            </a:r>
          </a:p>
          <a:p>
            <a:pPr algn="ctr"/>
            <a:endParaRPr lang="es-MX" sz="2000" dirty="0"/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Profesionalidad/Confianza en el Personal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trato que  da el personal, inspira confianza?.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profesionalidad del personal que da el servicio.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lvl="0" algn="ctr"/>
            <a:r>
              <a:rPr lang="es-MX" sz="2400" b="1" u="sng" dirty="0"/>
              <a:t>Empatía/Accesibilidad</a:t>
            </a:r>
          </a:p>
          <a:p>
            <a:pPr lvl="0" algn="ctr"/>
            <a:endParaRPr lang="es-MX" sz="2400" b="1" u="sng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información que se le proporciona al cliente sobre el trámite o gestión, es suficiente y útil?.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El horario de atención al público.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facilidad con que se consigue una cita.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Facilidad de localizar las instalaciones de la institución.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Claridad y comprensión de la información proporcionada.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La atención personalizada que le brindaron al cliente.</a:t>
            </a: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367140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39418" y="1124758"/>
            <a:ext cx="803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s-DO" sz="2000" dirty="0"/>
          </a:p>
          <a:p>
            <a:pPr algn="just"/>
            <a:endParaRPr lang="en-US" sz="2400" dirty="0">
              <a:cs typeface="Museo Sans 500"/>
            </a:endParaRPr>
          </a:p>
          <a:p>
            <a:pPr algn="just"/>
            <a:r>
              <a:rPr lang="es-ES" sz="2400" dirty="0">
                <a:cs typeface="Museo Sans 500"/>
              </a:rPr>
              <a:t> </a:t>
            </a:r>
            <a:endParaRPr lang="en-US" sz="2400" dirty="0">
              <a:cs typeface="Museo Sans 50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30723" y="1876689"/>
            <a:ext cx="109305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/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s-MX" sz="2000" dirty="0">
              <a:cs typeface="Museo Sans 500"/>
            </a:endParaRPr>
          </a:p>
          <a:p>
            <a:pPr algn="just"/>
            <a:endParaRPr lang="en-US" sz="2400" dirty="0">
              <a:cs typeface="Museo Sans 5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416" y="135463"/>
            <a:ext cx="1182858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cs typeface="Museo Sans 500"/>
            </a:endParaRPr>
          </a:p>
          <a:p>
            <a:pPr algn="ctr"/>
            <a:r>
              <a:rPr lang="es-ES" sz="2400" b="1" dirty="0">
                <a:cs typeface="Museo Sans 500"/>
              </a:rPr>
              <a:t> </a:t>
            </a:r>
            <a:r>
              <a:rPr lang="es-ES" sz="3200" b="1" dirty="0">
                <a:cs typeface="Museo Sans 500"/>
              </a:rPr>
              <a:t>ENFOQUE DE LA ENCUESTA</a:t>
            </a:r>
          </a:p>
          <a:p>
            <a:pPr marL="457200" lvl="0" indent="-457200">
              <a:buFont typeface="+mj-lt"/>
              <a:buAutoNum type="arabicPeriod"/>
            </a:pPr>
            <a:endParaRPr lang="es-MX" sz="2400" u="sng" dirty="0"/>
          </a:p>
          <a:p>
            <a:pPr lvl="0" algn="ctr"/>
            <a:endParaRPr lang="es-MX" sz="2400" dirty="0"/>
          </a:p>
          <a:p>
            <a:pPr lvl="0" algn="ctr"/>
            <a:r>
              <a:rPr lang="es-MX" sz="2400" b="1" dirty="0"/>
              <a:t>La encuesta se enfoca en 6 servicios</a:t>
            </a:r>
          </a:p>
          <a:p>
            <a:pPr lvl="0"/>
            <a:endParaRPr lang="es-MX" sz="2400" dirty="0"/>
          </a:p>
          <a:p>
            <a:pPr lvl="0"/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Autorización de Permiso a los Puertos (presencial).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Renovación de Licencias </a:t>
            </a:r>
            <a:r>
              <a:rPr lang="es-MX" sz="2000" dirty="0" err="1"/>
              <a:t>Ship</a:t>
            </a:r>
            <a:r>
              <a:rPr lang="es-MX" sz="2000" dirty="0"/>
              <a:t> Chandler (</a:t>
            </a:r>
            <a:r>
              <a:rPr lang="es-MX" sz="2000" dirty="0" smtClean="0"/>
              <a:t>VUCERD</a:t>
            </a:r>
            <a:r>
              <a:rPr lang="es-MX" sz="2000" dirty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/>
              <a:t>Servicio de Descuento en Parqueo de Vehículos  Importados (presencial).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Servicio de Licencia de </a:t>
            </a:r>
            <a:r>
              <a:rPr lang="es-MX" sz="2000" dirty="0" err="1"/>
              <a:t>Ship</a:t>
            </a:r>
            <a:r>
              <a:rPr lang="es-MX" sz="2000" dirty="0"/>
              <a:t> Chandler </a:t>
            </a:r>
            <a:r>
              <a:rPr lang="es-MX" sz="2000" dirty="0" smtClean="0"/>
              <a:t>(VUCERD</a:t>
            </a:r>
            <a:r>
              <a:rPr lang="es-MX" sz="2000" dirty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000" dirty="0" smtClean="0"/>
              <a:t>Servicio </a:t>
            </a:r>
            <a:r>
              <a:rPr lang="es-MX" sz="2000" dirty="0"/>
              <a:t>de Renovación de Licencia de Remolcadores (presencial).</a:t>
            </a:r>
          </a:p>
          <a:p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endParaRPr lang="es-MX" sz="2400" dirty="0"/>
          </a:p>
          <a:p>
            <a:pPr marL="457200" indent="-457200">
              <a:buFont typeface="+mj-lt"/>
              <a:buAutoNum type="arabicPeriod"/>
            </a:pPr>
            <a:endParaRPr lang="es-MX" sz="2400" dirty="0"/>
          </a:p>
          <a:p>
            <a:pPr lvl="0"/>
            <a:endParaRPr lang="es-MX" sz="2400" dirty="0"/>
          </a:p>
          <a:p>
            <a:r>
              <a:rPr lang="es-MX" sz="2400" dirty="0"/>
              <a:t> </a:t>
            </a:r>
          </a:p>
          <a:p>
            <a:pPr algn="ctr"/>
            <a:endParaRPr lang="es-ES" sz="2400" dirty="0">
              <a:cs typeface="Museo Sans 500"/>
            </a:endParaRPr>
          </a:p>
          <a:p>
            <a:pPr algn="ctr"/>
            <a:endParaRPr lang="es-ES" sz="2400" dirty="0">
              <a:cs typeface="Museo Sans 500"/>
            </a:endParaRPr>
          </a:p>
          <a:p>
            <a:pPr algn="ctr"/>
            <a:endParaRPr lang="es-ES" sz="2400" dirty="0">
              <a:cs typeface="Museo Sans 500"/>
            </a:endParaRPr>
          </a:p>
          <a:p>
            <a:pPr algn="ctr"/>
            <a:endParaRPr lang="en-US" sz="2400" dirty="0"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82003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5476" y="36166"/>
            <a:ext cx="1147689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r>
              <a:rPr lang="es-MX" sz="3200" b="1" dirty="0"/>
              <a:t>RESULTADOS DE LA ENCUESTA, </a:t>
            </a:r>
          </a:p>
          <a:p>
            <a:pPr algn="ctr"/>
            <a:r>
              <a:rPr lang="es-MX" sz="3200" b="1" dirty="0"/>
              <a:t>ATENDIENDO AL SERVICIO BRINDADO</a:t>
            </a:r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81611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2062" y="770764"/>
            <a:ext cx="489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83904"/>
              </p:ext>
            </p:extLst>
          </p:nvPr>
        </p:nvGraphicFramePr>
        <p:xfrm>
          <a:off x="1033549" y="1875347"/>
          <a:ext cx="4572000" cy="464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8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96715"/>
              </p:ext>
            </p:extLst>
          </p:nvPr>
        </p:nvGraphicFramePr>
        <p:xfrm>
          <a:off x="5921169" y="1822734"/>
          <a:ext cx="4572000" cy="447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97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264469-34CC-3F4B-AC4B-9467EFB7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7554" y="-584619"/>
            <a:ext cx="1147689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algn="ctr"/>
            <a:endParaRPr lang="es-MX" sz="3200" b="1" u="sng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  <a:p>
            <a:pPr lvl="0" algn="ctr"/>
            <a:endParaRPr lang="es-MX" sz="32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488D4C-AB61-5F8D-5F3C-49E8CEF8D6CB}"/>
              </a:ext>
            </a:extLst>
          </p:cNvPr>
          <p:cNvSpPr/>
          <p:nvPr/>
        </p:nvSpPr>
        <p:spPr>
          <a:xfrm>
            <a:off x="3221373" y="267132"/>
            <a:ext cx="580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AUTORIZACI</a:t>
            </a:r>
            <a:r>
              <a:rPr lang="es-MX" b="1" u="sng" dirty="0">
                <a:cs typeface="Calibri"/>
              </a:rPr>
              <a:t>Ó</a:t>
            </a:r>
            <a:r>
              <a:rPr lang="es-MX" b="1" u="sng" dirty="0"/>
              <a:t>N DE PERMISO A LOS PUERTOS</a:t>
            </a:r>
          </a:p>
          <a:p>
            <a:pPr algn="ctr"/>
            <a:r>
              <a:rPr lang="es-MX" b="1" u="sng" dirty="0"/>
              <a:t>PRESENCIAL.</a:t>
            </a:r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41615"/>
              </p:ext>
            </p:extLst>
          </p:nvPr>
        </p:nvGraphicFramePr>
        <p:xfrm>
          <a:off x="357554" y="1178941"/>
          <a:ext cx="4572000" cy="262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88005"/>
              </p:ext>
            </p:extLst>
          </p:nvPr>
        </p:nvGraphicFramePr>
        <p:xfrm>
          <a:off x="5512778" y="1895302"/>
          <a:ext cx="4572000" cy="266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6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058526"/>
              </p:ext>
            </p:extLst>
          </p:nvPr>
        </p:nvGraphicFramePr>
        <p:xfrm>
          <a:off x="935373" y="40667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7865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965</Words>
  <Application>Microsoft Office PowerPoint</Application>
  <PresentationFormat>Panorámica</PresentationFormat>
  <Paragraphs>317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Museo Sans 500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Giselle Collado</dc:creator>
  <cp:lastModifiedBy>JOSE DAVID TERRERO PEREZ</cp:lastModifiedBy>
  <cp:revision>245</cp:revision>
  <cp:lastPrinted>2023-04-12T14:41:33Z</cp:lastPrinted>
  <dcterms:created xsi:type="dcterms:W3CDTF">2021-10-13T15:10:21Z</dcterms:created>
  <dcterms:modified xsi:type="dcterms:W3CDTF">2025-11-11T16:57:31Z</dcterms:modified>
</cp:coreProperties>
</file>