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8.xml" ContentType="application/vnd.openxmlformats-officedocument.drawingml.chart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0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1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2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3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4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5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2.xml" ContentType="application/vnd.openxmlformats-officedocument.drawingml.chartshapes+xml"/>
  <Override PartName="/ppt/charts/chart16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7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8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9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20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21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3.xml" ContentType="application/vnd.openxmlformats-officedocument.drawingml.chartshapes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drawings/drawing4.xml" ContentType="application/vnd.openxmlformats-officedocument.drawingml.chartshapes+xml"/>
  <Override PartName="/ppt/charts/chart30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31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32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33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34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35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drawings/drawing5.xml" ContentType="application/vnd.openxmlformats-officedocument.drawingml.chartshapes+xml"/>
  <Override PartName="/ppt/charts/chart36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37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drawings/drawing6.xml" ContentType="application/vnd.openxmlformats-officedocument.drawingml.chartshapes+xml"/>
  <Override PartName="/ppt/charts/chart38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39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40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  <p:sldId id="261" r:id="rId7"/>
    <p:sldId id="265" r:id="rId8"/>
    <p:sldId id="310" r:id="rId9"/>
    <p:sldId id="319" r:id="rId10"/>
    <p:sldId id="321" r:id="rId11"/>
    <p:sldId id="297" r:id="rId12"/>
    <p:sldId id="296" r:id="rId13"/>
    <p:sldId id="357" r:id="rId14"/>
    <p:sldId id="358" r:id="rId15"/>
    <p:sldId id="359" r:id="rId16"/>
    <p:sldId id="360" r:id="rId17"/>
    <p:sldId id="362" r:id="rId18"/>
    <p:sldId id="363" r:id="rId19"/>
    <p:sldId id="364" r:id="rId20"/>
    <p:sldId id="365" r:id="rId21"/>
    <p:sldId id="314" r:id="rId22"/>
    <p:sldId id="303" r:id="rId23"/>
    <p:sldId id="305" r:id="rId24"/>
    <p:sldId id="306" r:id="rId25"/>
    <p:sldId id="341" r:id="rId26"/>
    <p:sldId id="342" r:id="rId27"/>
    <p:sldId id="343" r:id="rId28"/>
    <p:sldId id="344" r:id="rId29"/>
    <p:sldId id="350" r:id="rId30"/>
    <p:sldId id="318" r:id="rId31"/>
    <p:sldId id="349" r:id="rId32"/>
    <p:sldId id="316" r:id="rId33"/>
    <p:sldId id="367" r:id="rId34"/>
    <p:sldId id="368" r:id="rId35"/>
    <p:sldId id="366" r:id="rId36"/>
    <p:sldId id="315" r:id="rId37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38" autoAdjust="0"/>
    <p:restoredTop sz="99288" autoAdjust="0"/>
  </p:normalViewPr>
  <p:slideViewPr>
    <p:cSldViewPr snapToGrid="0">
      <p:cViewPr varScale="1">
        <p:scale>
          <a:sx n="115" d="100"/>
          <a:sy n="115" d="100"/>
        </p:scale>
        <p:origin x="46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2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3.xm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6.bin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7.bin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8.bin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chartUserShapes" Target="../drawings/drawing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chartUserShapes" Target="../drawings/drawing6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172.16.11.21\calidad%20en%20la%20gestion\REPORTES\ENCUESTA%20APORDOM\2025\Metodo%20APORDOM\OCTUBRE%202025\TABULACI&#211;N%20DE%202DA%20ENCUESTA%20APORDOM%20(OCT%202025)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3%20Septiembre\Septiembre%202023\TABULACI&#211;N%20DE%20ENCUESTA%20APORDOM%20(SEPTIEMBRE%202023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/>
              <a:t>ELEMENTOS TANGIBLES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"/>
                  <c:y val="0.157407407407407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886-4DF0-9115-62050965ED2A}"/>
                </c:ext>
              </c:extLst>
            </c:dLbl>
            <c:dLbl>
              <c:idx val="1"/>
              <c:layout>
                <c:manualLayout>
                  <c:x val="0"/>
                  <c:y val="0.23611111111111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886-4DF0-9115-62050965ED2A}"/>
                </c:ext>
              </c:extLst>
            </c:dLbl>
            <c:dLbl>
              <c:idx val="2"/>
              <c:layout>
                <c:manualLayout>
                  <c:x val="0"/>
                  <c:y val="0.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886-4DF0-9115-62050965ED2A}"/>
                </c:ext>
              </c:extLst>
            </c:dLbl>
            <c:dLbl>
              <c:idx val="3"/>
              <c:layout>
                <c:manualLayout>
                  <c:x val="2.7777777777777779E-3"/>
                  <c:y val="0.222222222222222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886-4DF0-9115-62050965ED2A}"/>
                </c:ext>
              </c:extLst>
            </c:dLbl>
            <c:dLbl>
              <c:idx val="4"/>
              <c:layout>
                <c:manualLayout>
                  <c:x val="0"/>
                  <c:y val="0.194444444444444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886-4DF0-9115-62050965ED2A}"/>
                </c:ext>
              </c:extLst>
            </c:dLbl>
            <c:dLbl>
              <c:idx val="5"/>
              <c:layout>
                <c:manualLayout>
                  <c:x val="1.0185067526415994E-16"/>
                  <c:y val="0.101851851851851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886-4DF0-9115-62050965ED2A}"/>
                </c:ext>
              </c:extLst>
            </c:dLbl>
            <c:dLbl>
              <c:idx val="6"/>
              <c:layout>
                <c:manualLayout>
                  <c:x val="0"/>
                  <c:y val="0.208333333333333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886-4DF0-9115-62050965ED2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2DA ENCUESTA APORDOM (OCT 2025).xlsx]AUTORIZACIÓN PERMISO A PUERTOS'!$BV$6:$BV$11</c:f>
              <c:numCache>
                <c:formatCode>0%</c:formatCode>
                <c:ptCount val="6"/>
                <c:pt idx="0">
                  <c:v>0.92105263157894746</c:v>
                </c:pt>
                <c:pt idx="1">
                  <c:v>0.92105263157894746</c:v>
                </c:pt>
                <c:pt idx="2">
                  <c:v>0.92280701754385963</c:v>
                </c:pt>
                <c:pt idx="3">
                  <c:v>0.92105263157894746</c:v>
                </c:pt>
                <c:pt idx="4">
                  <c:v>0.92105263157894746</c:v>
                </c:pt>
                <c:pt idx="5">
                  <c:v>0.92105263157894746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886-4DF0-9115-62050965ED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756001616"/>
        <c:axId val="756002160"/>
      </c:barChart>
      <c:catAx>
        <c:axId val="756001616"/>
        <c:scaling>
          <c:orientation val="minMax"/>
        </c:scaling>
        <c:delete val="0"/>
        <c:axPos val="b"/>
        <c:majorTickMark val="none"/>
        <c:minorTickMark val="none"/>
        <c:tickLblPos val="nextTo"/>
        <c:crossAx val="756002160"/>
        <c:crosses val="autoZero"/>
        <c:auto val="1"/>
        <c:lblAlgn val="ctr"/>
        <c:lblOffset val="100"/>
        <c:noMultiLvlLbl val="0"/>
      </c:catAx>
      <c:valAx>
        <c:axId val="756002160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crossAx val="7560016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ACCESIBILIDAD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2DA ENCUESTA APORDOM (OCT 2025).xlsx]LICEN SHIP CHANDLER VUCE'!$A$6</c:f>
              <c:strCache>
                <c:ptCount val="1"/>
                <c:pt idx="0">
                  <c:v>Facilidad de acceso a la plataforma.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0925337632079971E-17"/>
                  <c:y val="0.138888888888888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458-4590-ABD7-62B03CCE43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2025).xlsx]LICEN SHIP CHANDLER VUCE'!$G$6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58-4590-ABD7-62B03CCE43CF}"/>
            </c:ext>
          </c:extLst>
        </c:ser>
        <c:ser>
          <c:idx val="1"/>
          <c:order val="1"/>
          <c:tx>
            <c:strRef>
              <c:f>'[TABULACIÓN DE 2DA ENCUESTA APORDOM (OCT 2025).xlsx]LICEN SHIP CHANDLER VUCE'!$A$7</c:f>
              <c:strCache>
                <c:ptCount val="1"/>
                <c:pt idx="0">
                  <c:v>Facilidad para completar su solicitud.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3333333333333332E-3"/>
                  <c:y val="0.305555555555555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458-4590-ABD7-62B03CCE43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2025).xlsx]LICEN SHIP CHANDLER VUCE'!$G$7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458-4590-ABD7-62B03CCE43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4934256"/>
        <c:axId val="704935344"/>
      </c:barChart>
      <c:catAx>
        <c:axId val="704934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04935344"/>
        <c:crosses val="autoZero"/>
        <c:auto val="1"/>
        <c:lblAlgn val="ctr"/>
        <c:lblOffset val="100"/>
        <c:noMultiLvlLbl val="0"/>
      </c:catAx>
      <c:valAx>
        <c:axId val="70493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4934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TIEMPO DE RESPUESTA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888888888888888E-2"/>
                  <c:y val="0.259259259259259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D8-4D4F-B0EF-E89ADB8AD1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'[TABULACIÓN DE 2DA ENCUESTA APORDOM (OCT 2025).xlsx]LICEN SHIP CHANDLER VUCE'!$A$12</c:f>
              <c:strCache>
                <c:ptCount val="1"/>
                <c:pt idx="0">
                  <c:v>Tiempo de entrega del servicio.</c:v>
                </c:pt>
              </c:strCache>
            </c:strRef>
          </c:cat>
          <c:val>
            <c:numRef>
              <c:f>'[TABULACIÓN DE 2DA ENCUESTA APORDOM (OCT 2025).xlsx]LICEN SHIP CHANDLER VUCE'!$G$12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D8-4D4F-B0EF-E89ADB8AD1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4936976"/>
        <c:axId val="704940784"/>
      </c:barChart>
      <c:catAx>
        <c:axId val="704936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4940784"/>
        <c:crosses val="autoZero"/>
        <c:auto val="1"/>
        <c:lblAlgn val="ctr"/>
        <c:lblOffset val="100"/>
        <c:noMultiLvlLbl val="0"/>
      </c:catAx>
      <c:valAx>
        <c:axId val="704940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4936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PROFESIONALIDAD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2DA ENCUESTA APORDOM (OCT 2025).xlsx]LICEN SHIP CHANDLER VUCE'!$A$19</c:f>
              <c:strCache>
                <c:ptCount val="1"/>
                <c:pt idx="0">
                  <c:v>Servicio recibido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2025).xlsx]LICEN SHIP CHANDLER VUCE'!$E$19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02-4F2C-B46F-228E315A318A}"/>
            </c:ext>
          </c:extLst>
        </c:ser>
        <c:ser>
          <c:idx val="1"/>
          <c:order val="1"/>
          <c:tx>
            <c:strRef>
              <c:f>'[TABULACIÓN DE 2DA ENCUESTA APORDOM (OCT 2025).xlsx]LICEN SHIP CHANDLER VUCE'!$A$20</c:f>
              <c:strCache>
                <c:ptCount val="1"/>
                <c:pt idx="0">
                  <c:v>Atención recibida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2025).xlsx]LICEN SHIP CHANDLER VUCE'!$E$20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02-4F2C-B46F-228E315A3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5523200"/>
        <c:axId val="705530816"/>
      </c:barChart>
      <c:catAx>
        <c:axId val="7055232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05530816"/>
        <c:crosses val="autoZero"/>
        <c:auto val="1"/>
        <c:lblAlgn val="ctr"/>
        <c:lblOffset val="100"/>
        <c:noMultiLvlLbl val="0"/>
      </c:catAx>
      <c:valAx>
        <c:axId val="705530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5523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CONFIABILIDAD</a:t>
            </a:r>
          </a:p>
        </c:rich>
      </c:tx>
      <c:layout>
        <c:manualLayout>
          <c:xMode val="edge"/>
          <c:yMode val="edge"/>
          <c:x val="0.35412489063867014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2DA ENCUESTA APORDOM (OCT 2025).xlsx]LICEN SHIP CHANDLER VUCE'!$A$25</c:f>
              <c:strCache>
                <c:ptCount val="1"/>
                <c:pt idx="0">
                  <c:v>Claridad de la informacion suministrada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7777777777778286E-3"/>
                  <c:y val="0.282407407407407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CDE-438F-ACF6-172569F784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2025).xlsx]LICEN SHIP CHANDLER VUCE'!$G$25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DE-438F-ACF6-172569F784CA}"/>
            </c:ext>
          </c:extLst>
        </c:ser>
        <c:ser>
          <c:idx val="1"/>
          <c:order val="1"/>
          <c:tx>
            <c:strRef>
              <c:f>'[TABULACIÓN DE 2DA ENCUESTA APORDOM (OCT 2025).xlsx]LICEN SHIP CHANDLER VUCE'!$A$26</c:f>
              <c:strCache>
                <c:ptCount val="1"/>
                <c:pt idx="0">
                  <c:v>Confianza con el servicio en linea.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3333333333333332E-3"/>
                  <c:y val="0.287037037037037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CDE-438F-ACF6-172569F784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2025).xlsx]LICEN SHIP CHANDLER VUCE'!$G$26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DE-438F-ACF6-172569F784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5521024"/>
        <c:axId val="705520480"/>
      </c:barChart>
      <c:catAx>
        <c:axId val="7055210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05520480"/>
        <c:crosses val="autoZero"/>
        <c:auto val="1"/>
        <c:lblAlgn val="ctr"/>
        <c:lblOffset val="100"/>
        <c:noMultiLvlLbl val="0"/>
      </c:catAx>
      <c:valAx>
        <c:axId val="705520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5521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6338028169014088E-3"/>
                  <c:y val="0.24999999999999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F8-4028-AC0E-39A4B8A98B9C}"/>
                </c:ext>
              </c:extLst>
            </c:dLbl>
            <c:dLbl>
              <c:idx val="1"/>
              <c:layout>
                <c:manualLayout>
                  <c:x val="-1.8779342723005384E-3"/>
                  <c:y val="0.240740740740740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4F8-4028-AC0E-39A4B8A98B9C}"/>
                </c:ext>
              </c:extLst>
            </c:dLbl>
            <c:dLbl>
              <c:idx val="2"/>
              <c:layout>
                <c:manualLayout>
                  <c:x val="-6.8856794544784187E-17"/>
                  <c:y val="0.231481481481481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4F8-4028-AC0E-39A4B8A98B9C}"/>
                </c:ext>
              </c:extLst>
            </c:dLbl>
            <c:dLbl>
              <c:idx val="3"/>
              <c:layout>
                <c:manualLayout>
                  <c:x val="0"/>
                  <c:y val="0.171296296296296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4F8-4028-AC0E-39A4B8A98B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'[TABULACIÓN DE 2DA ENCUESTA APORDOM (OCT 2025).xlsx]LICEN SHIP CHANDLER VUCE'!$A$64:$D$66</c:f>
              <c:multiLvlStrCache>
                <c:ptCount val="4"/>
                <c:lvl>
                  <c:pt idx="0">
                    <c:v> CONFIABILIDAD</c:v>
                  </c:pt>
                  <c:pt idx="1">
                    <c:v>TIEMPO DE RESPUESTA</c:v>
                  </c:pt>
                  <c:pt idx="2">
                    <c:v>PROFESIONALIDAD </c:v>
                  </c:pt>
                  <c:pt idx="3">
                    <c:v>ACCESIBILIDAD</c:v>
                  </c:pt>
                </c:lvl>
                <c:lvl>
                  <c:pt idx="0">
                    <c:v>PROMEDIO DE SATISFACCIÓN DE LAS DIMENSIONES</c:v>
                  </c:pt>
                </c:lvl>
              </c:multiLvlStrCache>
            </c:multiLvlStrRef>
          </c:cat>
          <c:val>
            <c:numRef>
              <c:f>'[TABULACIÓN DE 2DA ENCUESTA APORDOM (OCT 2025).xlsx]LICEN SHIP CHANDLER VUCE'!$A$67:$D$67</c:f>
              <c:numCache>
                <c:formatCode>0%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F8-4028-AC0E-39A4B8A98B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4944592"/>
        <c:axId val="704933712"/>
      </c:barChart>
      <c:catAx>
        <c:axId val="704944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4933712"/>
        <c:crosses val="autoZero"/>
        <c:auto val="1"/>
        <c:lblAlgn val="ctr"/>
        <c:lblOffset val="100"/>
        <c:noMultiLvlLbl val="0"/>
      </c:catAx>
      <c:valAx>
        <c:axId val="704933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4944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005169407742065"/>
          <c:y val="0.17827296312319257"/>
          <c:w val="0.64979905409952399"/>
          <c:h val="0.68802231453441298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'[TABULACIÓN DE 2DA ENCUESTA APORDOM (OCT 2025).xlsx]LICEN SHIP CHANDLER VUCE'!$A$66</c:f>
              <c:strCache>
                <c:ptCount val="1"/>
                <c:pt idx="0">
                  <c:v> CONFIABILIDAD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6402637519540809E-3"/>
                  <c:y val="0.178272963123192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FB3-4E9B-B825-C87AB6263F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2025).xlsx]LICEN SHIP CHANDLER VUCE'!$A$67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B3-4E9B-B825-C87AB6263FF9}"/>
            </c:ext>
          </c:extLst>
        </c:ser>
        <c:ser>
          <c:idx val="1"/>
          <c:order val="1"/>
          <c:tx>
            <c:strRef>
              <c:f>'[TABULACIÓN DE 2DA ENCUESTA APORDOM (OCT 2025).xlsx]LICEN SHIP CHANDLER VUCE'!$B$66</c:f>
              <c:strCache>
                <c:ptCount val="1"/>
                <c:pt idx="0">
                  <c:v>TIEMPO DE RESPUESTA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841582511724437E-2"/>
                  <c:y val="0.17579694974648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FB3-4E9B-B825-C87AB6263F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2025).xlsx]LICEN SHIP CHANDLER VUCE'!$B$67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B3-4E9B-B825-C87AB6263FF9}"/>
            </c:ext>
          </c:extLst>
        </c:ser>
        <c:ser>
          <c:idx val="2"/>
          <c:order val="2"/>
          <c:tx>
            <c:strRef>
              <c:f>'[TABULACIÓN DE 2DA ENCUESTA APORDOM (OCT 2025).xlsx]LICEN SHIP CHANDLER VUCE'!$C$66</c:f>
              <c:strCache>
                <c:ptCount val="1"/>
                <c:pt idx="0">
                  <c:v>PROFESIONALIDAD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841582511724486E-2"/>
                  <c:y val="0.215413163773857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FB3-4E9B-B825-C87AB6263F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2025).xlsx]LICEN SHIP CHANDLER VUCE'!$C$67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FB3-4E9B-B825-C87AB6263FF9}"/>
            </c:ext>
          </c:extLst>
        </c:ser>
        <c:ser>
          <c:idx val="3"/>
          <c:order val="3"/>
          <c:tx>
            <c:strRef>
              <c:f>'[TABULACIÓN DE 2DA ENCUESTA APORDOM (OCT 2025).xlsx]LICEN SHIP CHANDLER VUCE'!$D$66</c:f>
              <c:strCache>
                <c:ptCount val="1"/>
                <c:pt idx="0">
                  <c:v>ACCESIBILIDAD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442241891609687E-2"/>
                  <c:y val="8.41844548081742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9FB3-4E9B-B825-C87AB6263F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2025).xlsx]LICEN SHIP CHANDLER VUCE'!$D$67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FB3-4E9B-B825-C87AB6263F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04930992"/>
        <c:axId val="704942960"/>
        <c:axId val="758017536"/>
      </c:bar3DChart>
      <c:catAx>
        <c:axId val="7049309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04942960"/>
        <c:crosses val="autoZero"/>
        <c:auto val="1"/>
        <c:lblAlgn val="ctr"/>
        <c:lblOffset val="100"/>
        <c:noMultiLvlLbl val="0"/>
      </c:catAx>
      <c:valAx>
        <c:axId val="70494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4930992"/>
        <c:crosses val="autoZero"/>
        <c:crossBetween val="between"/>
      </c:valAx>
      <c:serAx>
        <c:axId val="75801753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4942960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  <c:userShapes r:id="rId4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ACCESIBILIDAD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2DA ENCUESTA APORDOM (OCT 2025).xlsx]RENO LICEN SHIP CHAN VUCE'!$A$6</c:f>
              <c:strCache>
                <c:ptCount val="1"/>
                <c:pt idx="0">
                  <c:v>Facilidad de acceso a la plataforma.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2025).xlsx]RENO LICEN SHIP CHAN VUCE'!$G$6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8A-4A4E-A1DF-490D2F706FCF}"/>
            </c:ext>
          </c:extLst>
        </c:ser>
        <c:ser>
          <c:idx val="1"/>
          <c:order val="1"/>
          <c:tx>
            <c:strRef>
              <c:f>'[TABULACIÓN DE 2DA ENCUESTA APORDOM (OCT 2025).xlsx]RENO LICEN SHIP CHAN VUCE'!$A$7</c:f>
              <c:strCache>
                <c:ptCount val="1"/>
                <c:pt idx="0">
                  <c:v>Facilidad para completar su solicitud.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2025).xlsx]RENO LICEN SHIP CHAN VUCE'!$G$7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8A-4A4E-A1DF-490D2F706F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7468480"/>
        <c:axId val="707463040"/>
      </c:barChart>
      <c:catAx>
        <c:axId val="7074684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07463040"/>
        <c:crosses val="autoZero"/>
        <c:auto val="1"/>
        <c:lblAlgn val="ctr"/>
        <c:lblOffset val="100"/>
        <c:noMultiLvlLbl val="0"/>
      </c:catAx>
      <c:valAx>
        <c:axId val="707463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7468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TIEMPO DE RESPUESTA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'[TABULACIÓN DE 2DA ENCUESTA APORDOM (OCT 2025).xlsx]RENO LICEN SHIP CHAN VUCE'!$A$12</c:f>
              <c:strCache>
                <c:ptCount val="1"/>
                <c:pt idx="0">
                  <c:v>Tiempo de entrega del servicio.</c:v>
                </c:pt>
              </c:strCache>
            </c:strRef>
          </c:cat>
          <c:val>
            <c:numRef>
              <c:f>'[TABULACIÓN DE 2DA ENCUESTA APORDOM (OCT 2025).xlsx]RENO LICEN SHIP CHAN VUCE'!$G$12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88-4BBB-9BFB-4A0913539D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7467936"/>
        <c:axId val="707465760"/>
      </c:barChart>
      <c:catAx>
        <c:axId val="707467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7465760"/>
        <c:crosses val="autoZero"/>
        <c:auto val="1"/>
        <c:lblAlgn val="ctr"/>
        <c:lblOffset val="100"/>
        <c:noMultiLvlLbl val="0"/>
      </c:catAx>
      <c:valAx>
        <c:axId val="707465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7467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PROFESIONALIDAD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2DA ENCUESTA APORDOM (OCT 2025).xlsx]RENO LICEN SHIP CHAN VUCE'!$A$19</c:f>
              <c:strCache>
                <c:ptCount val="1"/>
                <c:pt idx="0">
                  <c:v>Servicio recibido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2025).xlsx]RENO LICEN SHIP CHAN VUCE'!$E$19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33-4865-8F8F-420926BBC307}"/>
            </c:ext>
          </c:extLst>
        </c:ser>
        <c:ser>
          <c:idx val="1"/>
          <c:order val="1"/>
          <c:tx>
            <c:strRef>
              <c:f>'[TABULACIÓN DE 2DA ENCUESTA APORDOM (OCT 2025).xlsx]RENO LICEN SHIP CHAN VUCE'!$A$20</c:f>
              <c:strCache>
                <c:ptCount val="1"/>
                <c:pt idx="0">
                  <c:v>Atención recibida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2025).xlsx]RENO LICEN SHIP CHAN VUCE'!$E$20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33-4865-8F8F-420926BBC3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7441824"/>
        <c:axId val="707455424"/>
      </c:barChart>
      <c:catAx>
        <c:axId val="7074418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07455424"/>
        <c:crosses val="autoZero"/>
        <c:auto val="1"/>
        <c:lblAlgn val="ctr"/>
        <c:lblOffset val="100"/>
        <c:noMultiLvlLbl val="0"/>
      </c:catAx>
      <c:valAx>
        <c:axId val="707455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7441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CONFIABILIDAD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2DA ENCUESTA APORDOM (OCT 2025).xlsx]RENO LICEN SHIP CHAN VUCE'!$A$25</c:f>
              <c:strCache>
                <c:ptCount val="1"/>
                <c:pt idx="0">
                  <c:v>Claridad de la informacion suministrada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2025).xlsx]RENO LICEN SHIP CHAN VUCE'!$G$25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F7-4C6B-831D-5531A13DFE85}"/>
            </c:ext>
          </c:extLst>
        </c:ser>
        <c:ser>
          <c:idx val="1"/>
          <c:order val="1"/>
          <c:tx>
            <c:strRef>
              <c:f>'[TABULACIÓN DE 2DA ENCUESTA APORDOM (OCT 2025).xlsx]RENO LICEN SHIP CHAN VUCE'!$A$26</c:f>
              <c:strCache>
                <c:ptCount val="1"/>
                <c:pt idx="0">
                  <c:v>Confianza con el servicio en linea.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2025).xlsx]RENO LICEN SHIP CHAN VUCE'!$G$26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F7-4C6B-831D-5531A13DFE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7458144"/>
        <c:axId val="707459232"/>
      </c:barChart>
      <c:catAx>
        <c:axId val="7074581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07459232"/>
        <c:crosses val="autoZero"/>
        <c:auto val="1"/>
        <c:lblAlgn val="ctr"/>
        <c:lblOffset val="100"/>
        <c:noMultiLvlLbl val="0"/>
      </c:catAx>
      <c:valAx>
        <c:axId val="707459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7458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/>
              <a:t>EFICACIA/CONFIABILIDAD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-8.3333333333333332E-3"/>
                  <c:y val="0.222222222222222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2ED-46D7-A609-AC9893F881B7}"/>
                </c:ext>
              </c:extLst>
            </c:dLbl>
            <c:dLbl>
              <c:idx val="1"/>
              <c:layout>
                <c:manualLayout>
                  <c:x val="-5.5555555555555558E-3"/>
                  <c:y val="0.273148148148148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2ED-46D7-A609-AC9893F881B7}"/>
                </c:ext>
              </c:extLst>
            </c:dLbl>
            <c:dLbl>
              <c:idx val="2"/>
              <c:layout>
                <c:manualLayout>
                  <c:x val="8.3333333333333332E-3"/>
                  <c:y val="0.189814814814814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2ED-46D7-A609-AC9893F881B7}"/>
                </c:ext>
              </c:extLst>
            </c:dLbl>
            <c:dLbl>
              <c:idx val="3"/>
              <c:layout>
                <c:manualLayout>
                  <c:x val="5.5555555555555558E-3"/>
                  <c:y val="0.324074074074074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ED-46D7-A609-AC9893F881B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2DA ENCUESTA APORDOM (OCT 2025).xlsx]AUTORIZACIÓN PERMISO A PUERTOS'!$BV$19:$BV$20</c:f>
              <c:numCache>
                <c:formatCode>0%</c:formatCode>
                <c:ptCount val="2"/>
                <c:pt idx="0">
                  <c:v>0.91578947368421049</c:v>
                </c:pt>
                <c:pt idx="1">
                  <c:v>0.91578947368421049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2ED-46D7-A609-AC9893F881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751511744"/>
        <c:axId val="701002288"/>
      </c:barChart>
      <c:catAx>
        <c:axId val="751511744"/>
        <c:scaling>
          <c:orientation val="minMax"/>
        </c:scaling>
        <c:delete val="0"/>
        <c:axPos val="b"/>
        <c:majorTickMark val="none"/>
        <c:minorTickMark val="none"/>
        <c:tickLblPos val="nextTo"/>
        <c:crossAx val="701002288"/>
        <c:crosses val="autoZero"/>
        <c:auto val="1"/>
        <c:lblAlgn val="ctr"/>
        <c:lblOffset val="100"/>
        <c:noMultiLvlLbl val="0"/>
      </c:catAx>
      <c:valAx>
        <c:axId val="701002288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7515117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'[TABULACIÓN DE 2DA ENCUESTA APORDOM (OCT 2025).xlsx]RENO LICEN SHIP CHAN VUCE'!$A$64:$D$66</c:f>
              <c:multiLvlStrCache>
                <c:ptCount val="4"/>
                <c:lvl>
                  <c:pt idx="0">
                    <c:v> CONFIABILIDAD</c:v>
                  </c:pt>
                  <c:pt idx="1">
                    <c:v>TIEMPO DE RESPUESTA</c:v>
                  </c:pt>
                  <c:pt idx="2">
                    <c:v>PROFESIONALIDAD </c:v>
                  </c:pt>
                  <c:pt idx="3">
                    <c:v>ACCESIBILIDAD</c:v>
                  </c:pt>
                </c:lvl>
                <c:lvl>
                  <c:pt idx="0">
                    <c:v>PROMEDIO DE SATISFACCIÓN DE LAS DIMENSIONES</c:v>
                  </c:pt>
                </c:lvl>
              </c:multiLvlStrCache>
            </c:multiLvlStrRef>
          </c:cat>
          <c:val>
            <c:numRef>
              <c:f>'[TABULACIÓN DE 2DA ENCUESTA APORDOM (OCT 2025).xlsx]RENO LICEN SHIP CHAN VUCE'!$A$67:$D$67</c:f>
              <c:numCache>
                <c:formatCode>0%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C4-4841-B543-1CB2D5C140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7455968"/>
        <c:axId val="707440736"/>
      </c:barChart>
      <c:catAx>
        <c:axId val="707455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7440736"/>
        <c:crosses val="autoZero"/>
        <c:auto val="1"/>
        <c:lblAlgn val="ctr"/>
        <c:lblOffset val="100"/>
        <c:noMultiLvlLbl val="0"/>
      </c:catAx>
      <c:valAx>
        <c:axId val="707440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7455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7419782625149039E-2"/>
          <c:y val="6.6595976573159008E-2"/>
          <c:w val="0.80994650987119765"/>
          <c:h val="0.9112456015905906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'[TABULACIÓN DE 2DA ENCUESTA APORDOM (OCT 2025).xlsx]RENO LICEN SHIP CHAN VUCE'!$A$66</c:f>
              <c:strCache>
                <c:ptCount val="1"/>
                <c:pt idx="0">
                  <c:v> CONFIABILIDAD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4.3103443399466158E-3"/>
                  <c:y val="0.13716588845090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185-4438-8738-910DDC41E1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2025).xlsx]RENO LICEN SHIP CHAN VUCE'!$A$67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85-4438-8738-910DDC41E115}"/>
            </c:ext>
          </c:extLst>
        </c:ser>
        <c:ser>
          <c:idx val="1"/>
          <c:order val="1"/>
          <c:tx>
            <c:strRef>
              <c:f>'[TABULACIÓN DE 2DA ENCUESTA APORDOM (OCT 2025).xlsx]RENO LICEN SHIP CHAN VUCE'!$B$66</c:f>
              <c:strCache>
                <c:ptCount val="1"/>
                <c:pt idx="0">
                  <c:v>TIEMPO DE RESPUESTA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4367814466488544E-2"/>
                  <c:y val="0.17750879681881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185-4438-8738-910DDC41E1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2025).xlsx]RENO LICEN SHIP CHAN VUCE'!$B$67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185-4438-8738-910DDC41E115}"/>
            </c:ext>
          </c:extLst>
        </c:ser>
        <c:ser>
          <c:idx val="2"/>
          <c:order val="2"/>
          <c:tx>
            <c:strRef>
              <c:f>'[TABULACIÓN DE 2DA ENCUESTA APORDOM (OCT 2025).xlsx]RENO LICEN SHIP CHAN VUCE'!$C$66</c:f>
              <c:strCache>
                <c:ptCount val="1"/>
                <c:pt idx="0">
                  <c:v>PROFESIONALIDAD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804595913137397E-2"/>
                  <c:y val="0.153303051798070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185-4438-8738-910DDC41E1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2025).xlsx]RENO LICEN SHIP CHAN VUCE'!$C$67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185-4438-8738-910DDC41E115}"/>
            </c:ext>
          </c:extLst>
        </c:ser>
        <c:ser>
          <c:idx val="3"/>
          <c:order val="3"/>
          <c:tx>
            <c:strRef>
              <c:f>'[TABULACIÓN DE 2DA ENCUESTA APORDOM (OCT 2025).xlsx]RENO LICEN SHIP CHAN VUCE'!$D$66</c:f>
              <c:strCache>
                <c:ptCount val="1"/>
                <c:pt idx="0">
                  <c:v>ACCESIBILIDAD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7241377359786252E-2"/>
                  <c:y val="0.169440215145236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185-4438-8738-910DDC41E1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2025).xlsx]RENO LICEN SHIP CHAN VUCE'!$D$67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185-4438-8738-910DDC41E1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07448352"/>
        <c:axId val="707461952"/>
        <c:axId val="706197440"/>
      </c:bar3DChart>
      <c:catAx>
        <c:axId val="7074483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07461952"/>
        <c:crosses val="autoZero"/>
        <c:auto val="1"/>
        <c:lblAlgn val="ctr"/>
        <c:lblOffset val="100"/>
        <c:noMultiLvlLbl val="0"/>
      </c:catAx>
      <c:valAx>
        <c:axId val="707461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7448352"/>
        <c:crosses val="autoZero"/>
        <c:crossBetween val="between"/>
      </c:valAx>
      <c:serAx>
        <c:axId val="70619744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7461952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  <c:userShapes r:id="rId4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/>
              <a:t>ELEMENTOS TANGIBLES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2DA ENCUESTA APORDOM (OCT 2025).xlsx]DESCUENTO PARQUEO VEHICULOS IMP'!$O$4</c:f>
              <c:strCache>
                <c:ptCount val="1"/>
                <c:pt idx="0">
                  <c:v>PROMEDIO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'[TABULACIÓN DE 2DA ENCUESTA APORDOM (OCT 2025).xlsx]DESCUENTO PARQUEO VEHICULOS IMP'!$O$5:$O$10</c:f>
              <c:numCache>
                <c:formatCode>0%</c:formatCode>
                <c:ptCount val="6"/>
                <c:pt idx="0">
                  <c:v>0.96666666666666656</c:v>
                </c:pt>
                <c:pt idx="1">
                  <c:v>0.96666666666666656</c:v>
                </c:pt>
                <c:pt idx="2">
                  <c:v>0.93333333333333335</c:v>
                </c:pt>
                <c:pt idx="3">
                  <c:v>0.93333333333333335</c:v>
                </c:pt>
                <c:pt idx="4">
                  <c:v>0.93333333333333335</c:v>
                </c:pt>
                <c:pt idx="5">
                  <c:v>0.93333333333333335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53-4D3E-A16B-29FA211F62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702713136"/>
        <c:axId val="702720208"/>
      </c:barChart>
      <c:catAx>
        <c:axId val="702713136"/>
        <c:scaling>
          <c:orientation val="minMax"/>
        </c:scaling>
        <c:delete val="0"/>
        <c:axPos val="b"/>
        <c:majorTickMark val="none"/>
        <c:minorTickMark val="none"/>
        <c:tickLblPos val="nextTo"/>
        <c:crossAx val="702720208"/>
        <c:crosses val="autoZero"/>
        <c:auto val="1"/>
        <c:lblAlgn val="ctr"/>
        <c:lblOffset val="100"/>
        <c:noMultiLvlLbl val="0"/>
      </c:catAx>
      <c:valAx>
        <c:axId val="70272020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7027131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/>
              <a:t>EFICACIA/CONFIABILIDAD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'[TABULACIÓN DE 2DA ENCUESTA APORDOM (OCT 2025).xlsx]DESCUENTO PARQUEO VEHICULOS IMP'!$O$18:$O$19</c:f>
              <c:numCache>
                <c:formatCode>0%</c:formatCode>
                <c:ptCount val="2"/>
                <c:pt idx="0">
                  <c:v>0.9</c:v>
                </c:pt>
                <c:pt idx="1">
                  <c:v>0.86666666666666659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84-48CE-825B-259682B8A45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02713680"/>
        <c:axId val="702709328"/>
      </c:barChart>
      <c:catAx>
        <c:axId val="702713680"/>
        <c:scaling>
          <c:orientation val="minMax"/>
        </c:scaling>
        <c:delete val="0"/>
        <c:axPos val="b"/>
        <c:majorTickMark val="none"/>
        <c:minorTickMark val="none"/>
        <c:tickLblPos val="nextTo"/>
        <c:crossAx val="702709328"/>
        <c:crosses val="autoZero"/>
        <c:auto val="1"/>
        <c:lblAlgn val="ctr"/>
        <c:lblOffset val="100"/>
        <c:noMultiLvlLbl val="0"/>
      </c:catAx>
      <c:valAx>
        <c:axId val="70270932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7027136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 baseline="0"/>
              <a:t>CAPACIDAD DE RESPUESTA</a:t>
            </a:r>
            <a:endParaRPr lang="es-MX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'[TABULACIÓN DE 2DA ENCUESTA APORDOM (OCT 2025).xlsx]DESCUENTO PARQUEO VEHICULOS IMP'!$O$27:$O$30</c:f>
              <c:numCache>
                <c:formatCode>0%</c:formatCode>
                <c:ptCount val="4"/>
                <c:pt idx="0">
                  <c:v>0.9</c:v>
                </c:pt>
                <c:pt idx="1">
                  <c:v>0.9</c:v>
                </c:pt>
                <c:pt idx="2">
                  <c:v>0.9</c:v>
                </c:pt>
                <c:pt idx="3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D7-4006-945D-9A221EDF94F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02715856"/>
        <c:axId val="702714224"/>
      </c:barChart>
      <c:catAx>
        <c:axId val="702715856"/>
        <c:scaling>
          <c:orientation val="minMax"/>
        </c:scaling>
        <c:delete val="0"/>
        <c:axPos val="b"/>
        <c:majorTickMark val="none"/>
        <c:minorTickMark val="none"/>
        <c:tickLblPos val="nextTo"/>
        <c:crossAx val="702714224"/>
        <c:crosses val="autoZero"/>
        <c:auto val="1"/>
        <c:lblAlgn val="ctr"/>
        <c:lblOffset val="100"/>
        <c:noMultiLvlLbl val="0"/>
      </c:catAx>
      <c:valAx>
        <c:axId val="70271422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70271585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 baseline="0"/>
              <a:t>PROFESIONALIDAD/CONFIANZA EN EL PERSONAL</a:t>
            </a:r>
            <a:endParaRPr lang="es-MX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'[TABULACIÓN DE 2DA ENCUESTA APORDOM (OCT 2025).xlsx]DESCUENTO PARQUEO VEHICULOS IMP'!$O$38:$O$39</c:f>
              <c:numCache>
                <c:formatCode>0%</c:formatCode>
                <c:ptCount val="2"/>
                <c:pt idx="0">
                  <c:v>0.9</c:v>
                </c:pt>
                <c:pt idx="1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5B-4F97-91B8-7F23D7D2CB4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02716400"/>
        <c:axId val="702716944"/>
      </c:barChart>
      <c:catAx>
        <c:axId val="702716400"/>
        <c:scaling>
          <c:orientation val="minMax"/>
        </c:scaling>
        <c:delete val="0"/>
        <c:axPos val="b"/>
        <c:majorTickMark val="none"/>
        <c:minorTickMark val="none"/>
        <c:tickLblPos val="nextTo"/>
        <c:crossAx val="702716944"/>
        <c:crosses val="autoZero"/>
        <c:auto val="1"/>
        <c:lblAlgn val="ctr"/>
        <c:lblOffset val="100"/>
        <c:noMultiLvlLbl val="0"/>
      </c:catAx>
      <c:valAx>
        <c:axId val="70271694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70271640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 sz="1800" b="1" i="0" baseline="0">
                <a:effectLst/>
              </a:rPr>
              <a:t>EMPATÍA/ACCESIBILIDAD</a:t>
            </a:r>
            <a:endParaRPr lang="es-MX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'[TABULACIÓN DE 2DA ENCUESTA APORDOM (OCT 2025).xlsx]DESCUENTO PARQUEO VEHICULOS IMP'!$O$47:$O$52</c:f>
              <c:numCache>
                <c:formatCode>0%</c:formatCode>
                <c:ptCount val="6"/>
                <c:pt idx="0">
                  <c:v>0.9</c:v>
                </c:pt>
                <c:pt idx="1">
                  <c:v>0.9</c:v>
                </c:pt>
                <c:pt idx="2">
                  <c:v>0.9</c:v>
                </c:pt>
                <c:pt idx="3">
                  <c:v>0.9</c:v>
                </c:pt>
                <c:pt idx="4">
                  <c:v>0.9</c:v>
                </c:pt>
                <c:pt idx="5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2C-4A4C-824E-F50F9B9897C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02841376"/>
        <c:axId val="702837568"/>
      </c:barChart>
      <c:catAx>
        <c:axId val="702841376"/>
        <c:scaling>
          <c:orientation val="minMax"/>
        </c:scaling>
        <c:delete val="0"/>
        <c:axPos val="b"/>
        <c:majorTickMark val="none"/>
        <c:minorTickMark val="none"/>
        <c:tickLblPos val="nextTo"/>
        <c:crossAx val="702837568"/>
        <c:crosses val="autoZero"/>
        <c:auto val="1"/>
        <c:lblAlgn val="ctr"/>
        <c:lblOffset val="100"/>
        <c:noMultiLvlLbl val="0"/>
      </c:catAx>
      <c:valAx>
        <c:axId val="70283756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7028413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800" b="1" i="0" baseline="0">
                <a:effectLst/>
              </a:rPr>
              <a:t>MEJORÍA DEL SERVICIO RECIBIDO</a:t>
            </a:r>
            <a:endParaRPr lang="es-DO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2DA ENCUESTA APORDOM (OCT 2025).xlsx]DESCUENTO PARQUEO VEHICULOS IMP'!$B$60</c:f>
              <c:strCache>
                <c:ptCount val="1"/>
                <c:pt idx="0">
                  <c:v>MUCHO MEJOR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2025).xlsx]DESCUENTO PARQUEO VEHICULOS IMP'!$B$61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CE-452C-B00B-1E68BF30AE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2838656"/>
        <c:axId val="702844640"/>
      </c:barChart>
      <c:catAx>
        <c:axId val="702838656"/>
        <c:scaling>
          <c:orientation val="minMax"/>
        </c:scaling>
        <c:delete val="1"/>
        <c:axPos val="b"/>
        <c:majorTickMark val="none"/>
        <c:minorTickMark val="none"/>
        <c:tickLblPos val="nextTo"/>
        <c:crossAx val="702844640"/>
        <c:crosses val="autoZero"/>
        <c:auto val="1"/>
        <c:lblAlgn val="ctr"/>
        <c:lblOffset val="100"/>
        <c:noMultiLvlLbl val="0"/>
      </c:catAx>
      <c:valAx>
        <c:axId val="7028446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02838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multiLvlStrRef>
              <c:f>'[TABULACIÓN DE 2DA ENCUESTA APORDOM (OCT 2025).xlsx]DESCUENTO PARQUEO VEHICULOS IMP'!$A$95:$E$97</c:f>
              <c:multiLvlStrCache>
                <c:ptCount val="5"/>
                <c:lvl>
                  <c:pt idx="0">
                    <c:v>ELEMENTOS TANGIBLES</c:v>
                  </c:pt>
                  <c:pt idx="1">
                    <c:v>EFICACIA / CONFIABILIDAD</c:v>
                  </c:pt>
                  <c:pt idx="2">
                    <c:v>CAPACIDAD DE RESPUESTA</c:v>
                  </c:pt>
                  <c:pt idx="3">
                    <c:v>PROFESIONALIDAD /CONFIANZA EN EL PERSONAL</c:v>
                  </c:pt>
                  <c:pt idx="4">
                    <c:v>EMPATÍA/ACCESIBILIDAD</c:v>
                  </c:pt>
                </c:lvl>
                <c:lvl>
                  <c:pt idx="0">
                    <c:v>PROMEDIO DE SATISFACCIÓN DE LAS DIMENSIONES</c:v>
                  </c:pt>
                </c:lvl>
              </c:multiLvlStrCache>
            </c:multiLvlStrRef>
          </c:cat>
          <c:val>
            <c:numRef>
              <c:f>'[TABULACIÓN DE 2DA ENCUESTA APORDOM (OCT 2025).xlsx]DESCUENTO PARQUEO VEHICULOS IMP'!$A$98:$E$98</c:f>
              <c:numCache>
                <c:formatCode>0%</c:formatCode>
                <c:ptCount val="5"/>
                <c:pt idx="0">
                  <c:v>0.94444444444444442</c:v>
                </c:pt>
                <c:pt idx="1">
                  <c:v>0.88333333333333341</c:v>
                </c:pt>
                <c:pt idx="2">
                  <c:v>0.9</c:v>
                </c:pt>
                <c:pt idx="3">
                  <c:v>0.9</c:v>
                </c:pt>
                <c:pt idx="4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E5-4680-9CE3-7A501C404D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702840288"/>
        <c:axId val="702851712"/>
      </c:barChart>
      <c:catAx>
        <c:axId val="7028402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702851712"/>
        <c:crosses val="autoZero"/>
        <c:auto val="1"/>
        <c:lblAlgn val="ctr"/>
        <c:lblOffset val="100"/>
        <c:noMultiLvlLbl val="0"/>
      </c:catAx>
      <c:valAx>
        <c:axId val="70285171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crossAx val="7028402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'[TABULACIÓN DE 2DA ENCUESTA APORDOM (OCT 2025).xlsx]DESCUENTO PARQUEO VEHICULOS IMP'!$A$97</c:f>
              <c:strCache>
                <c:ptCount val="1"/>
                <c:pt idx="0">
                  <c:v>ELEMENTOS TANGIBLES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5180302280976303E-3"/>
                  <c:y val="0.15217391304347827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s-D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16F-4118-9597-D44047E7435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2DA ENCUESTA APORDOM (OCT 2025).xlsx]DESCUENTO PARQUEO VEHICULOS IMP'!$A$98</c:f>
              <c:numCache>
                <c:formatCode>0%</c:formatCode>
                <c:ptCount val="1"/>
                <c:pt idx="0">
                  <c:v>0.94444444444444442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6F-4118-9597-D44047E74354}"/>
            </c:ext>
          </c:extLst>
        </c:ser>
        <c:ser>
          <c:idx val="1"/>
          <c:order val="1"/>
          <c:tx>
            <c:strRef>
              <c:f>'[TABULACIÓN DE 2DA ENCUESTA APORDOM (OCT 2025).xlsx]DESCUENTO PARQUEO VEHICULOS IMP'!$B$97</c:f>
              <c:strCache>
                <c:ptCount val="1"/>
                <c:pt idx="0">
                  <c:v>EFICACIA / CONFIABILIDAD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417474397788942E-2"/>
                  <c:y val="9.420289855072464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s-D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16F-4118-9597-D44047E7435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2DA ENCUESTA APORDOM (OCT 2025).xlsx]DESCUENTO PARQUEO VEHICULOS IMP'!$B$98</c:f>
              <c:numCache>
                <c:formatCode>0%</c:formatCode>
                <c:ptCount val="1"/>
                <c:pt idx="0">
                  <c:v>0.88333333333333341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16F-4118-9597-D44047E74354}"/>
            </c:ext>
          </c:extLst>
        </c:ser>
        <c:ser>
          <c:idx val="2"/>
          <c:order val="2"/>
          <c:tx>
            <c:strRef>
              <c:f>'[TABULACIÓN DE 2DA ENCUESTA APORDOM (OCT 2025).xlsx]DESCUENTO PARQUEO VEHICULOS IMP'!$C$97</c:f>
              <c:strCache>
                <c:ptCount val="1"/>
                <c:pt idx="0">
                  <c:v>CAPACIDAD DE RESPUESTA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6907069707968407E-3"/>
                  <c:y val="9.7826086956521743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s-D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16F-4118-9597-D44047E7435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2DA ENCUESTA APORDOM (OCT 2025).xlsx]DESCUENTO PARQUEO VEHICULOS IMP'!$C$98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16F-4118-9597-D44047E74354}"/>
            </c:ext>
          </c:extLst>
        </c:ser>
        <c:ser>
          <c:idx val="3"/>
          <c:order val="3"/>
          <c:tx>
            <c:strRef>
              <c:f>'[TABULACIÓN DE 2DA ENCUESTA APORDOM (OCT 2025).xlsx]DESCUENTO PARQUEO VEHICULOS IMP'!$D$97</c:f>
              <c:strCache>
                <c:ptCount val="1"/>
                <c:pt idx="0">
                  <c:v>PROFESIONALIDAD /CONFIANZA EN EL PERSONAL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5180302280976303E-3"/>
                  <c:y val="0.10507246376811594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s-D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16F-4118-9597-D44047E7435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2DA ENCUESTA APORDOM (OCT 2025).xlsx]DESCUENTO PARQUEO VEHICULOS IMP'!$D$98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16F-4118-9597-D44047E74354}"/>
            </c:ext>
          </c:extLst>
        </c:ser>
        <c:ser>
          <c:idx val="4"/>
          <c:order val="4"/>
          <c:tx>
            <c:strRef>
              <c:f>'[TABULACIÓN DE 2DA ENCUESTA APORDOM (OCT 2025).xlsx]DESCUENTO PARQUEO VEHICULOS IMP'!$E$97</c:f>
              <c:strCache>
                <c:ptCount val="1"/>
                <c:pt idx="0">
                  <c:v>EMPATÍA/ACCESIBILIDAD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110818136858578E-2"/>
                  <c:y val="7.9710144927536225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s-D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116F-4118-9597-D44047E7435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2DA ENCUESTA APORDOM (OCT 2025).xlsx]DESCUENTO PARQUEO VEHICULOS IMP'!$E$98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16F-4118-9597-D44047E743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02707152"/>
        <c:axId val="702707696"/>
        <c:axId val="700039952"/>
      </c:bar3DChart>
      <c:catAx>
        <c:axId val="702707152"/>
        <c:scaling>
          <c:orientation val="minMax"/>
        </c:scaling>
        <c:delete val="1"/>
        <c:axPos val="b"/>
        <c:majorTickMark val="out"/>
        <c:minorTickMark val="none"/>
        <c:tickLblPos val="nextTo"/>
        <c:crossAx val="702707696"/>
        <c:crosses val="autoZero"/>
        <c:auto val="1"/>
        <c:lblAlgn val="ctr"/>
        <c:lblOffset val="100"/>
        <c:noMultiLvlLbl val="0"/>
      </c:catAx>
      <c:valAx>
        <c:axId val="70270769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702707152"/>
        <c:crosses val="autoZero"/>
        <c:crossBetween val="between"/>
      </c:valAx>
      <c:serAx>
        <c:axId val="700039952"/>
        <c:scaling>
          <c:orientation val="minMax"/>
        </c:scaling>
        <c:delete val="0"/>
        <c:axPos val="b"/>
        <c:majorTickMark val="out"/>
        <c:minorTickMark val="none"/>
        <c:tickLblPos val="nextTo"/>
        <c:crossAx val="702707696"/>
        <c:crosses val="autoZero"/>
      </c:ser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/>
              <a:t>CAPACIDAD</a:t>
            </a:r>
            <a:r>
              <a:rPr lang="es-MX" baseline="0"/>
              <a:t> DE RESPUESTA</a:t>
            </a:r>
            <a:endParaRPr lang="es-MX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-2.7777777777777779E-3"/>
                  <c:y val="0.194444444444444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5E5-4E97-84D9-162B8FA2F133}"/>
                </c:ext>
              </c:extLst>
            </c:dLbl>
            <c:dLbl>
              <c:idx val="1"/>
              <c:layout>
                <c:manualLayout>
                  <c:x val="-5.5555555555555558E-3"/>
                  <c:y val="0.180555555555555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5E5-4E97-84D9-162B8FA2F133}"/>
                </c:ext>
              </c:extLst>
            </c:dLbl>
            <c:dLbl>
              <c:idx val="2"/>
              <c:layout>
                <c:manualLayout>
                  <c:x val="0"/>
                  <c:y val="0.226851851851851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5E5-4E97-84D9-162B8FA2F133}"/>
                </c:ext>
              </c:extLst>
            </c:dLbl>
            <c:dLbl>
              <c:idx val="3"/>
              <c:layout>
                <c:manualLayout>
                  <c:x val="0"/>
                  <c:y val="0.166666666666666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5E5-4E97-84D9-162B8FA2F133}"/>
                </c:ext>
              </c:extLst>
            </c:dLbl>
            <c:dLbl>
              <c:idx val="4"/>
              <c:layout>
                <c:manualLayout>
                  <c:x val="-2.7777777777778798E-3"/>
                  <c:y val="0.166666666666666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5E5-4E97-84D9-162B8FA2F13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2DA ENCUESTA APORDOM (OCT 2025).xlsx]AUTORIZACIÓN PERMISO A PUERTOS'!$BV$28:$BV$31</c:f>
              <c:numCache>
                <c:formatCode>0%</c:formatCode>
                <c:ptCount val="4"/>
                <c:pt idx="0">
                  <c:v>0.91403508771929831</c:v>
                </c:pt>
                <c:pt idx="1">
                  <c:v>0.91403508771929831</c:v>
                </c:pt>
                <c:pt idx="2">
                  <c:v>0.91403508771929831</c:v>
                </c:pt>
                <c:pt idx="3">
                  <c:v>0.91403508771929831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5E5-4E97-84D9-162B8FA2F1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701000656"/>
        <c:axId val="701001744"/>
      </c:barChart>
      <c:catAx>
        <c:axId val="701000656"/>
        <c:scaling>
          <c:orientation val="minMax"/>
        </c:scaling>
        <c:delete val="0"/>
        <c:axPos val="b"/>
        <c:majorTickMark val="none"/>
        <c:minorTickMark val="none"/>
        <c:tickLblPos val="nextTo"/>
        <c:crossAx val="701001744"/>
        <c:crosses val="autoZero"/>
        <c:auto val="1"/>
        <c:lblAlgn val="ctr"/>
        <c:lblOffset val="100"/>
        <c:noMultiLvlLbl val="0"/>
      </c:catAx>
      <c:valAx>
        <c:axId val="701001744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7010006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ACCESIBILIDAD</a:t>
            </a:r>
          </a:p>
        </c:rich>
      </c:tx>
      <c:layout>
        <c:manualLayout>
          <c:xMode val="edge"/>
          <c:yMode val="edge"/>
          <c:x val="0.35412489063867014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2025).xlsx]RENO LICEN REMOLCADORES VUCE'!$A$6</c:f>
              <c:strCache>
                <c:ptCount val="1"/>
                <c:pt idx="0">
                  <c:v>Facilidad de acceso a la plataforma.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VUCE'!$G$6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E5-44D5-9B0B-97163D8D53FA}"/>
            </c:ext>
          </c:extLst>
        </c:ser>
        <c:ser>
          <c:idx val="1"/>
          <c:order val="1"/>
          <c:tx>
            <c:strRef>
              <c:f>'[TABULACIÓN DE ENCUESTA APORDOM (ABR 2025).xlsx]RENO LICEN REMOLCADORES VUCE'!$A$7</c:f>
              <c:strCache>
                <c:ptCount val="1"/>
                <c:pt idx="0">
                  <c:v>Facilidad para completar su solicitud.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VUCE'!$G$7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E5-44D5-9B0B-97163D8D53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547678800"/>
        <c:axId val="-547683696"/>
      </c:barChart>
      <c:catAx>
        <c:axId val="-547678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547683696"/>
        <c:crosses val="autoZero"/>
        <c:auto val="1"/>
        <c:lblAlgn val="ctr"/>
        <c:lblOffset val="100"/>
        <c:noMultiLvlLbl val="0"/>
      </c:catAx>
      <c:valAx>
        <c:axId val="-547683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547678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TIEMPO DE RESPUESTA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6666666666666666E-2"/>
                  <c:y val="0.314814814814814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4BC-483B-9D88-EB3D8729F0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'[TABULACIÓN DE ENCUESTA APORDOM (ABR 2025).xlsx]RENO LICEN REMOLCADORES VUCE'!$A$12</c:f>
              <c:strCache>
                <c:ptCount val="1"/>
                <c:pt idx="0">
                  <c:v>Tiempo de entrega del servicio.</c:v>
                </c:pt>
              </c:strCache>
            </c:strRef>
          </c:cat>
          <c:val>
            <c:numRef>
              <c:f>'[TABULACIÓN DE ENCUESTA APORDOM (ABR 2025).xlsx]RENO LICEN REMOLCADORES VUCE'!$G$12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BC-483B-9D88-EB3D8729F0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547677168"/>
        <c:axId val="-547674992"/>
      </c:barChart>
      <c:catAx>
        <c:axId val="-54767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547674992"/>
        <c:crosses val="autoZero"/>
        <c:auto val="1"/>
        <c:lblAlgn val="ctr"/>
        <c:lblOffset val="100"/>
        <c:noMultiLvlLbl val="0"/>
      </c:catAx>
      <c:valAx>
        <c:axId val="-547674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547677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PROFESIONALIDAD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2025).xlsx]RENO LICEN REMOLCADORES VUCE'!$A$19</c:f>
              <c:strCache>
                <c:ptCount val="1"/>
                <c:pt idx="0">
                  <c:v>Servicio recibido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VUCE'!$E$19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75-4580-ADB9-4112EC7D65BF}"/>
            </c:ext>
          </c:extLst>
        </c:ser>
        <c:ser>
          <c:idx val="1"/>
          <c:order val="1"/>
          <c:tx>
            <c:strRef>
              <c:f>'[TABULACIÓN DE ENCUESTA APORDOM (ABR 2025).xlsx]RENO LICEN REMOLCADORES VUCE'!$A$20</c:f>
              <c:strCache>
                <c:ptCount val="1"/>
                <c:pt idx="0">
                  <c:v>Atención recibida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VUCE'!$E$20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75-4580-ADB9-4112EC7D65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547699472"/>
        <c:axId val="-547698928"/>
      </c:barChart>
      <c:catAx>
        <c:axId val="-5476994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547698928"/>
        <c:crosses val="autoZero"/>
        <c:auto val="1"/>
        <c:lblAlgn val="ctr"/>
        <c:lblOffset val="100"/>
        <c:noMultiLvlLbl val="0"/>
      </c:catAx>
      <c:valAx>
        <c:axId val="-54769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547699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CONFIABILIDAD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2025).xlsx]RENO LICEN REMOLCADORES VUCE'!$A$25</c:f>
              <c:strCache>
                <c:ptCount val="1"/>
                <c:pt idx="0">
                  <c:v>Claridad de la informacion suministrada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VUCE'!$G$25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68-4610-B592-4C84A8ACBA24}"/>
            </c:ext>
          </c:extLst>
        </c:ser>
        <c:ser>
          <c:idx val="1"/>
          <c:order val="1"/>
          <c:tx>
            <c:strRef>
              <c:f>'[TABULACIÓN DE ENCUESTA APORDOM (ABR 2025).xlsx]RENO LICEN REMOLCADORES VUCE'!$A$26</c:f>
              <c:strCache>
                <c:ptCount val="1"/>
                <c:pt idx="0">
                  <c:v>Confianza con el servicio en linea.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VUCE'!$G$26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68-4610-B592-4C84A8ACBA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545906576"/>
        <c:axId val="-545875568"/>
      </c:barChart>
      <c:catAx>
        <c:axId val="-545906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545875568"/>
        <c:crosses val="autoZero"/>
        <c:auto val="1"/>
        <c:lblAlgn val="ctr"/>
        <c:lblOffset val="100"/>
        <c:noMultiLvlLbl val="0"/>
      </c:catAx>
      <c:valAx>
        <c:axId val="-545875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545906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'[TABULACIÓN DE ENCUESTA APORDOM (ABR 2025).xlsx]RENO LICEN REMOLCADORES VUCE'!$A$64:$D$66</c:f>
              <c:multiLvlStrCache>
                <c:ptCount val="4"/>
                <c:lvl>
                  <c:pt idx="0">
                    <c:v> CONFIABILIDAD</c:v>
                  </c:pt>
                  <c:pt idx="1">
                    <c:v>TIEMPO DE RESPUESTA</c:v>
                  </c:pt>
                  <c:pt idx="2">
                    <c:v>PROFESIONALIDAD </c:v>
                  </c:pt>
                  <c:pt idx="3">
                    <c:v>ACCESIBILIDAD</c:v>
                  </c:pt>
                </c:lvl>
                <c:lvl>
                  <c:pt idx="0">
                    <c:v>PROMEDIO DE SATISFACCIÓN DE LAS DIMENSIONES</c:v>
                  </c:pt>
                </c:lvl>
              </c:multiLvlStrCache>
            </c:multiLvlStrRef>
          </c:cat>
          <c:val>
            <c:numRef>
              <c:f>'[TABULACIÓN DE ENCUESTA APORDOM (ABR 2025).xlsx]RENO LICEN REMOLCADORES VUCE'!$A$67:$D$67</c:f>
              <c:numCache>
                <c:formatCode>0%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AA-46BC-8C35-DF68924165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545896240"/>
        <c:axId val="-545905488"/>
      </c:barChart>
      <c:catAx>
        <c:axId val="-545896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545905488"/>
        <c:crosses val="autoZero"/>
        <c:auto val="1"/>
        <c:lblAlgn val="ctr"/>
        <c:lblOffset val="100"/>
        <c:noMultiLvlLbl val="0"/>
      </c:catAx>
      <c:valAx>
        <c:axId val="-545905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545896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'[TABULACIÓN DE ENCUESTA APORDOM (ABR 2025).xlsx]RENO LICEN REMOLCADORES VUCE'!$A$66</c:f>
              <c:strCache>
                <c:ptCount val="1"/>
                <c:pt idx="0">
                  <c:v> CONFIABILIDAD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1746031746031746E-3"/>
                  <c:y val="0.141280333555080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ED5-45F7-A128-3D7C20916E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VUCE'!$A$67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D5-45F7-A128-3D7C20916E0E}"/>
            </c:ext>
          </c:extLst>
        </c:ser>
        <c:ser>
          <c:idx val="1"/>
          <c:order val="1"/>
          <c:tx>
            <c:strRef>
              <c:f>'[TABULACIÓN DE ENCUESTA APORDOM (ABR 2025).xlsx]RENO LICEN REMOLCADORES VUCE'!$B$66</c:f>
              <c:strCache>
                <c:ptCount val="1"/>
                <c:pt idx="0">
                  <c:v>TIEMPO DE RESPUESTA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64021164021164E-2"/>
                  <c:y val="7.77041834552942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ED5-45F7-A128-3D7C20916E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VUCE'!$B$67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D5-45F7-A128-3D7C20916E0E}"/>
            </c:ext>
          </c:extLst>
        </c:ser>
        <c:ser>
          <c:idx val="2"/>
          <c:order val="2"/>
          <c:tx>
            <c:strRef>
              <c:f>'[TABULACIÓN DE ENCUESTA APORDOM (ABR 2025).xlsx]RENO LICEN REMOLCADORES VUCE'!$C$66</c:f>
              <c:strCache>
                <c:ptCount val="1"/>
                <c:pt idx="0">
                  <c:v>PROFESIONALIDAD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7.7600514486979003E-17"/>
                  <c:y val="9.18322168108022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ED5-45F7-A128-3D7C20916E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VUCE'!$C$67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D5-45F7-A128-3D7C20916E0E}"/>
            </c:ext>
          </c:extLst>
        </c:ser>
        <c:ser>
          <c:idx val="3"/>
          <c:order val="3"/>
          <c:tx>
            <c:strRef>
              <c:f>'[TABULACIÓN DE ENCUESTA APORDOM (ABR 2025).xlsx]RENO LICEN REMOLCADORES VUCE'!$D$66</c:f>
              <c:strCache>
                <c:ptCount val="1"/>
                <c:pt idx="0">
                  <c:v>ACCESIBILIDAD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582010582010581E-2"/>
                  <c:y val="7.0640166777540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ED5-45F7-A128-3D7C20916E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VUCE'!$D$67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D5-45F7-A128-3D7C20916E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545904400"/>
        <c:axId val="-545879920"/>
        <c:axId val="-589892960"/>
      </c:bar3DChart>
      <c:catAx>
        <c:axId val="-5459044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545879920"/>
        <c:crosses val="autoZero"/>
        <c:auto val="1"/>
        <c:lblAlgn val="ctr"/>
        <c:lblOffset val="100"/>
        <c:noMultiLvlLbl val="0"/>
      </c:catAx>
      <c:valAx>
        <c:axId val="-545879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545904400"/>
        <c:crosses val="autoZero"/>
        <c:crossBetween val="between"/>
      </c:valAx>
      <c:serAx>
        <c:axId val="-58989296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545879920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  <c:userShapes r:id="rId4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800" b="1" i="0" baseline="0">
                <a:effectLst/>
              </a:rPr>
              <a:t>SATISFACCIÓN</a:t>
            </a:r>
            <a:r>
              <a:rPr lang="en-US" sz="1800" b="1" i="0" baseline="0">
                <a:effectLst/>
              </a:rPr>
              <a:t> POR SERVICIO </a:t>
            </a:r>
            <a:endParaRPr lang="es-DO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2DA ENCUESTA APORDOM (OCT 2025).xlsx]SATISFACCIÓN POR SERVICIO '!$A$5</c:f>
              <c:strCache>
                <c:ptCount val="1"/>
                <c:pt idx="0">
                  <c:v>AUTORIZACIÓN PERMISO A PUERTO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2025).xlsx]SATISFACCIÓN POR SERVICIO '!$A$6</c:f>
              <c:numCache>
                <c:formatCode>0%</c:formatCode>
                <c:ptCount val="1"/>
                <c:pt idx="0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3A-4898-8FBF-3F2DA9DB2101}"/>
            </c:ext>
          </c:extLst>
        </c:ser>
        <c:ser>
          <c:idx val="1"/>
          <c:order val="1"/>
          <c:tx>
            <c:strRef>
              <c:f>'[TABULACIÓN DE 2DA ENCUESTA APORDOM (OCT 2025).xlsx]SATISFACCIÓN POR SERVICIO '!$B$5</c:f>
              <c:strCache>
                <c:ptCount val="1"/>
                <c:pt idx="0">
                  <c:v>RENOVACIÓN LICENCIA SHIP CHANDLER / (VUCERD)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2025).xlsx]SATISFACCIÓN POR SERVICIO '!$B$6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3A-4898-8FBF-3F2DA9DB2101}"/>
            </c:ext>
          </c:extLst>
        </c:ser>
        <c:ser>
          <c:idx val="2"/>
          <c:order val="2"/>
          <c:tx>
            <c:strRef>
              <c:f>'[TABULACIÓN DE 2DA ENCUESTA APORDOM (OCT 2025).xlsx]SATISFACCIÓN POR SERVICIO '!$C$5</c:f>
              <c:strCache>
                <c:ptCount val="1"/>
                <c:pt idx="0">
                  <c:v> LICENCIA SHIP CHANDLER / (VUCERD)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2025).xlsx]SATISFACCIÓN POR SERVICIO '!$C$6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3A-4898-8FBF-3F2DA9DB2101}"/>
            </c:ext>
          </c:extLst>
        </c:ser>
        <c:ser>
          <c:idx val="3"/>
          <c:order val="3"/>
          <c:tx>
            <c:strRef>
              <c:f>'[TABULACIÓN DE 2DA ENCUESTA APORDOM (OCT 2025).xlsx]SATISFACCIÓN POR SERVICIO '!$D$5</c:f>
              <c:strCache>
                <c:ptCount val="1"/>
                <c:pt idx="0">
                  <c:v>RENOVACIÓN LICENCIA DE REMOLCADORES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2025).xlsx]SATISFACCIÓN POR SERVICIO '!$D$6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B3A-4898-8FBF-3F2DA9DB2101}"/>
            </c:ext>
          </c:extLst>
        </c:ser>
        <c:ser>
          <c:idx val="4"/>
          <c:order val="4"/>
          <c:tx>
            <c:strRef>
              <c:f>'[TABULACIÓN DE 2DA ENCUESTA APORDOM (OCT 2025).xlsx]SATISFACCIÓN POR SERVICIO '!$E$5</c:f>
              <c:strCache>
                <c:ptCount val="1"/>
                <c:pt idx="0">
                  <c:v>DESCUENTO PARQUEO VEHICULOS IMPORTADOS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2025).xlsx]SATISFACCIÓN POR SERVICIO '!$E$6</c:f>
              <c:numCache>
                <c:formatCode>0%</c:formatCode>
                <c:ptCount val="1"/>
                <c:pt idx="0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B3A-4898-8FBF-3F2DA9DB21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74638144"/>
        <c:axId val="774638560"/>
      </c:barChart>
      <c:catAx>
        <c:axId val="7746381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74638560"/>
        <c:crosses val="autoZero"/>
        <c:auto val="1"/>
        <c:lblAlgn val="ctr"/>
        <c:lblOffset val="100"/>
        <c:noMultiLvlLbl val="0"/>
      </c:catAx>
      <c:valAx>
        <c:axId val="77463856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74638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800" b="1" i="0" baseline="0">
                <a:effectLst/>
              </a:rPr>
              <a:t>SATISFACCIÓN</a:t>
            </a:r>
            <a:r>
              <a:rPr lang="en-US" sz="1800" b="1" i="0" baseline="0">
                <a:effectLst/>
              </a:rPr>
              <a:t> POR SERVICIO </a:t>
            </a:r>
            <a:endParaRPr lang="es-DO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'[TABULACIÓN DE 2DA ENCUESTA APORDOM (OCT 2025).xlsx]SATISFACCIÓN POR SERVICIO '!$A$5</c:f>
              <c:strCache>
                <c:ptCount val="1"/>
                <c:pt idx="0">
                  <c:v>AUTORIZACIÓN PERMISO A PUERTO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5.0766686185836916E-17"/>
                  <c:y val="0.116894977168949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F51-4695-91ED-AA090EFB06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2025).xlsx]SATISFACCIÓN POR SERVICIO '!$A$6</c:f>
              <c:numCache>
                <c:formatCode>0%</c:formatCode>
                <c:ptCount val="1"/>
                <c:pt idx="0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51-4695-91ED-AA090EFB0644}"/>
            </c:ext>
          </c:extLst>
        </c:ser>
        <c:ser>
          <c:idx val="1"/>
          <c:order val="1"/>
          <c:tx>
            <c:strRef>
              <c:f>'[TABULACIÓN DE 2DA ENCUESTA APORDOM (OCT 2025).xlsx]SATISFACCIÓN POR SERVICIO '!$B$5</c:f>
              <c:strCache>
                <c:ptCount val="1"/>
                <c:pt idx="0">
                  <c:v>RENOVACIÓN LICENCIA SHIP CHANDLER / (VUCERD)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0.153424657534246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F51-4695-91ED-AA090EFB06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2025).xlsx]SATISFACCIÓN POR SERVICIO '!$B$6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F51-4695-91ED-AA090EFB0644}"/>
            </c:ext>
          </c:extLst>
        </c:ser>
        <c:ser>
          <c:idx val="2"/>
          <c:order val="2"/>
          <c:tx>
            <c:strRef>
              <c:f>'[TABULACIÓN DE 2DA ENCUESTA APORDOM (OCT 2025).xlsx]SATISFACCIÓN POR SERVICIO '!$C$5</c:f>
              <c:strCache>
                <c:ptCount val="1"/>
                <c:pt idx="0">
                  <c:v> LICENCIA SHIP CHANDLER / (VUCERD)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1536859438395498E-3"/>
                  <c:y val="5.47945205479451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F51-4695-91ED-AA090EFB06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2025).xlsx]SATISFACCIÓN POR SERVICIO '!$C$6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F51-4695-91ED-AA090EFB0644}"/>
            </c:ext>
          </c:extLst>
        </c:ser>
        <c:ser>
          <c:idx val="3"/>
          <c:order val="3"/>
          <c:tx>
            <c:strRef>
              <c:f>'[TABULACIÓN DE 2DA ENCUESTA APORDOM (OCT 2025).xlsx]SATISFACCIÓN POR SERVICIO '!$D$5</c:f>
              <c:strCache>
                <c:ptCount val="1"/>
                <c:pt idx="0">
                  <c:v>RENOVACIÓN LICENCIA DE REMOLCADORES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845619812798498E-3"/>
                  <c:y val="3.65296803652968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F51-4695-91ED-AA090EFB06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2025).xlsx]SATISFACCIÓN POR SERVICIO '!$D$6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F51-4695-91ED-AA090EFB0644}"/>
            </c:ext>
          </c:extLst>
        </c:ser>
        <c:ser>
          <c:idx val="4"/>
          <c:order val="4"/>
          <c:tx>
            <c:strRef>
              <c:f>'[TABULACIÓN DE 2DA ENCUESTA APORDOM (OCT 2025).xlsx]SATISFACCIÓN POR SERVICIO '!$E$5</c:f>
              <c:strCache>
                <c:ptCount val="1"/>
                <c:pt idx="0">
                  <c:v>DESCUENTO PARQUEO VEHICULOS IMPORTADOS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2461057831518648E-2"/>
                  <c:y val="6.5753424657534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5F51-4695-91ED-AA090EFB06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2025).xlsx]SATISFACCIÓN POR SERVICIO '!$E$6</c:f>
              <c:numCache>
                <c:formatCode>0%</c:formatCode>
                <c:ptCount val="1"/>
                <c:pt idx="0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F51-4695-91ED-AA090EFB06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609347440"/>
        <c:axId val="609347856"/>
        <c:axId val="780104224"/>
      </c:bar3DChart>
      <c:catAx>
        <c:axId val="6093474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09347856"/>
        <c:crosses val="autoZero"/>
        <c:auto val="1"/>
        <c:lblAlgn val="ctr"/>
        <c:lblOffset val="100"/>
        <c:noMultiLvlLbl val="0"/>
      </c:catAx>
      <c:valAx>
        <c:axId val="609347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609347440"/>
        <c:crosses val="autoZero"/>
        <c:crossBetween val="between"/>
      </c:valAx>
      <c:serAx>
        <c:axId val="78010422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609347856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  <c:userShapes r:id="rId4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>
                <a:effectLst/>
              </a:rPr>
              <a:t>MEJORA CONTINUA</a:t>
            </a:r>
            <a:endParaRPr lang="es-DO">
              <a:effectLst/>
            </a:endParaRPr>
          </a:p>
          <a:p>
            <a:pPr>
              <a:defRPr/>
            </a:pPr>
            <a:r>
              <a:rPr lang="en-US" sz="1800" b="1" i="0" baseline="0">
                <a:effectLst/>
              </a:rPr>
              <a:t>COMPARACIÓN EN LOS RESULTADOS DEL ÍNDICE DE SATISFACCIÓN</a:t>
            </a:r>
            <a:endParaRPr lang="es-DO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'[TABULACIÓN DE 2DA ENCUESTA APORDOM (OCT 2025).xlsx]COMPARACIÓN'!$A$45</c:f>
              <c:strCache>
                <c:ptCount val="1"/>
                <c:pt idx="0">
                  <c:v>mar-22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0899961375047999E-3"/>
                  <c:y val="0.120370370370370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EA2-4986-8FF2-402F62E775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2025).xlsx]COMPARACIÓN'!$A$46</c:f>
              <c:numCache>
                <c:formatCode>0%</c:formatCode>
                <c:ptCount val="1"/>
                <c:pt idx="0">
                  <c:v>0.88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A2-4986-8FF2-402F62E7750A}"/>
            </c:ext>
          </c:extLst>
        </c:ser>
        <c:ser>
          <c:idx val="1"/>
          <c:order val="1"/>
          <c:tx>
            <c:strRef>
              <c:f>'[TABULACIÓN DE 2DA ENCUESTA APORDOM (OCT 2025).xlsx]COMPARACIÓN'!$B$45</c:f>
              <c:strCache>
                <c:ptCount val="1"/>
                <c:pt idx="0">
                  <c:v>sep-22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0899961375048281E-3"/>
                  <c:y val="0.143518518518518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EA2-4986-8FF2-402F62E775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2025).xlsx]COMPARACIÓN'!$B$46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EA2-4986-8FF2-402F62E7750A}"/>
            </c:ext>
          </c:extLst>
        </c:ser>
        <c:ser>
          <c:idx val="2"/>
          <c:order val="2"/>
          <c:tx>
            <c:strRef>
              <c:f>'[TABULACIÓN DE 2DA ENCUESTA APORDOM (OCT 2025).xlsx]COMPARACIÓN'!$C$45</c:f>
              <c:strCache>
                <c:ptCount val="1"/>
                <c:pt idx="0">
                  <c:v>mar-23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0.185185185185185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EA2-4986-8FF2-402F62E775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2025).xlsx]COMPARACIÓN'!$C$46</c:f>
              <c:numCache>
                <c:formatCode>0%</c:formatCode>
                <c:ptCount val="1"/>
                <c:pt idx="0">
                  <c:v>0.96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EA2-4986-8FF2-402F62E7750A}"/>
            </c:ext>
          </c:extLst>
        </c:ser>
        <c:ser>
          <c:idx val="3"/>
          <c:order val="3"/>
          <c:tx>
            <c:strRef>
              <c:f>'[TABULACIÓN DE 2DA ENCUESTA APORDOM (OCT 2025).xlsx]COMPARACIÓN'!$D$45</c:f>
              <c:strCache>
                <c:ptCount val="1"/>
                <c:pt idx="0">
                  <c:v>sep-23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4.6349942062572421E-3"/>
                  <c:y val="0.199074074074073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EA2-4986-8FF2-402F62E775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2025).xlsx]COMPARACIÓN'!$D$46</c:f>
              <c:numCache>
                <c:formatCode>0%</c:formatCode>
                <c:ptCount val="1"/>
                <c:pt idx="0">
                  <c:v>0.98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EA2-4986-8FF2-402F62E7750A}"/>
            </c:ext>
          </c:extLst>
        </c:ser>
        <c:ser>
          <c:idx val="4"/>
          <c:order val="4"/>
          <c:tx>
            <c:strRef>
              <c:f>'[TABULACIÓN DE 2DA ENCUESTA APORDOM (OCT 2025).xlsx]COMPARACIÓN'!$E$45</c:f>
              <c:strCache>
                <c:ptCount val="1"/>
                <c:pt idx="0">
                  <c:v>abr-24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4.6349942062572985E-3"/>
                  <c:y val="0.152777777777777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CEA2-4986-8FF2-402F62E775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2025).xlsx]COMPARACIÓN'!$E$46</c:f>
              <c:numCache>
                <c:formatCode>0%</c:formatCode>
                <c:ptCount val="1"/>
                <c:pt idx="0">
                  <c:v>0.93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EA2-4986-8FF2-402F62E7750A}"/>
            </c:ext>
          </c:extLst>
        </c:ser>
        <c:ser>
          <c:idx val="5"/>
          <c:order val="5"/>
          <c:tx>
            <c:strRef>
              <c:f>'[TABULACIÓN DE 2DA ENCUESTA APORDOM (OCT 2025).xlsx]COMPARACIÓN'!$F$45</c:f>
              <c:strCache>
                <c:ptCount val="1"/>
                <c:pt idx="0">
                  <c:v>sep-24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1329854954066459E-16"/>
                  <c:y val="0.189814814814814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CEA2-4986-8FF2-402F62E775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2025).xlsx]COMPARACIÓN'!$F$46</c:f>
              <c:numCache>
                <c:formatCode>0%</c:formatCode>
                <c:ptCount val="1"/>
                <c:pt idx="0">
                  <c:v>0.98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EA2-4986-8FF2-402F62E7750A}"/>
            </c:ext>
          </c:extLst>
        </c:ser>
        <c:ser>
          <c:idx val="6"/>
          <c:order val="6"/>
          <c:tx>
            <c:strRef>
              <c:f>'[TABULACIÓN DE 2DA ENCUESTA APORDOM (OCT 2025).xlsx]COMPARACIÓN'!$G$45</c:f>
              <c:strCache>
                <c:ptCount val="1"/>
                <c:pt idx="0">
                  <c:v>abr-25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1329854954066459E-16"/>
                  <c:y val="0.180555555555555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D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CEA2-4986-8FF2-402F62E775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2025).xlsx]COMPARACIÓN'!$G$46</c:f>
              <c:numCache>
                <c:formatCode>0%</c:formatCode>
                <c:ptCount val="1"/>
                <c:pt idx="0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CEA2-4986-8FF2-402F62E7750A}"/>
            </c:ext>
          </c:extLst>
        </c:ser>
        <c:ser>
          <c:idx val="7"/>
          <c:order val="7"/>
          <c:tx>
            <c:strRef>
              <c:f>'[TABULACIÓN DE 2DA ENCUESTA APORDOM (OCT 2025).xlsx]COMPARACIÓN'!$H$45</c:f>
              <c:strCache>
                <c:ptCount val="1"/>
                <c:pt idx="0">
                  <c:v>sep-25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0899961375048281E-3"/>
                  <c:y val="0.1851851851851850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D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CEA2-4986-8FF2-402F62E775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2025).xlsx]COMPARACIÓN'!$H$46</c:f>
              <c:numCache>
                <c:formatCode>0%</c:formatCode>
                <c:ptCount val="1"/>
                <c:pt idx="0">
                  <c:v>0.96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CEA2-4986-8FF2-402F62E775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64975712"/>
        <c:axId val="864972800"/>
        <c:axId val="0"/>
      </c:bar3DChart>
      <c:catAx>
        <c:axId val="8649757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64972800"/>
        <c:crosses val="autoZero"/>
        <c:auto val="1"/>
        <c:lblAlgn val="ctr"/>
        <c:lblOffset val="100"/>
        <c:noMultiLvlLbl val="0"/>
      </c:catAx>
      <c:valAx>
        <c:axId val="86497280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864975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</a:rPr>
              <a:t>Medición de la Tendencia</a:t>
            </a:r>
            <a:endParaRPr lang="es-DO">
              <a:effectLst/>
            </a:endParaRPr>
          </a:p>
          <a:p>
            <a:pPr>
              <a:defRPr/>
            </a:pPr>
            <a:r>
              <a:rPr lang="en-US" sz="1800" b="0" i="0" baseline="0">
                <a:effectLst/>
              </a:rPr>
              <a:t>Comparación en los Resultados del Índice de Satisfacción</a:t>
            </a:r>
            <a:endParaRPr lang="es-DO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'[TABULACIÓN DE 2DA ENCUESTA APORDOM (OCT 2025).xlsx]Medición de la Tendencia'!$B$5:$I$5</c:f>
              <c:numCache>
                <c:formatCode>mmm\-yy</c:formatCode>
                <c:ptCount val="8"/>
                <c:pt idx="0">
                  <c:v>44621</c:v>
                </c:pt>
                <c:pt idx="1">
                  <c:v>44805</c:v>
                </c:pt>
                <c:pt idx="2">
                  <c:v>44986</c:v>
                </c:pt>
                <c:pt idx="3">
                  <c:v>45170</c:v>
                </c:pt>
                <c:pt idx="4">
                  <c:v>45383</c:v>
                </c:pt>
                <c:pt idx="5">
                  <c:v>45536</c:v>
                </c:pt>
                <c:pt idx="6">
                  <c:v>45748</c:v>
                </c:pt>
                <c:pt idx="7">
                  <c:v>45901</c:v>
                </c:pt>
              </c:numCache>
            </c:numRef>
          </c:cat>
          <c:val>
            <c:numRef>
              <c:f>'[TABULACIÓN DE 2DA ENCUESTA APORDOM (OCT 2025).xlsx]Medición de la Tendencia'!$B$6:$I$6</c:f>
              <c:numCache>
                <c:formatCode>0%</c:formatCode>
                <c:ptCount val="8"/>
                <c:pt idx="0">
                  <c:v>0.88</c:v>
                </c:pt>
                <c:pt idx="1">
                  <c:v>0.9</c:v>
                </c:pt>
                <c:pt idx="2">
                  <c:v>0.96</c:v>
                </c:pt>
                <c:pt idx="3">
                  <c:v>0.98</c:v>
                </c:pt>
                <c:pt idx="4">
                  <c:v>0.93</c:v>
                </c:pt>
                <c:pt idx="5">
                  <c:v>0.98</c:v>
                </c:pt>
                <c:pt idx="6">
                  <c:v>0.95</c:v>
                </c:pt>
                <c:pt idx="7">
                  <c:v>0.96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4E-43E3-A4C1-23CE3E2D3A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9130560"/>
        <c:axId val="709131648"/>
      </c:barChart>
      <c:dateAx>
        <c:axId val="70913056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9131648"/>
        <c:crosses val="autoZero"/>
        <c:auto val="1"/>
        <c:lblOffset val="100"/>
        <c:baseTimeUnit val="months"/>
      </c:dateAx>
      <c:valAx>
        <c:axId val="70913164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09130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/>
              <a:t>PROFESIONALIDAD/CONFIANZA</a:t>
            </a:r>
            <a:r>
              <a:rPr lang="es-MX" baseline="0"/>
              <a:t> EN EL PERSONAL</a:t>
            </a:r>
            <a:endParaRPr lang="es-MX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"/>
                  <c:y val="0.134259259259259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FF8-4082-9E0F-89AA0E1F7335}"/>
                </c:ext>
              </c:extLst>
            </c:dLbl>
            <c:dLbl>
              <c:idx val="1"/>
              <c:layout>
                <c:manualLayout>
                  <c:x val="0"/>
                  <c:y val="0.171296296296296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FF8-4082-9E0F-89AA0E1F7335}"/>
                </c:ext>
              </c:extLst>
            </c:dLbl>
            <c:dLbl>
              <c:idx val="2"/>
              <c:layout>
                <c:manualLayout>
                  <c:x val="1.3888888888888888E-2"/>
                  <c:y val="0.166666666666666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FF8-4082-9E0F-89AA0E1F7335}"/>
                </c:ext>
              </c:extLst>
            </c:dLbl>
            <c:dLbl>
              <c:idx val="3"/>
              <c:layout>
                <c:manualLayout>
                  <c:x val="0"/>
                  <c:y val="0.208333333333333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FF8-4082-9E0F-89AA0E1F733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2DA ENCUESTA APORDOM (OCT 2025).xlsx]AUTORIZACIÓN PERMISO A PUERTOS'!$BV$39:$BV$40</c:f>
              <c:numCache>
                <c:formatCode>0%</c:formatCode>
                <c:ptCount val="2"/>
                <c:pt idx="0">
                  <c:v>0.91578947368421049</c:v>
                </c:pt>
                <c:pt idx="1">
                  <c:v>0.91578947368421049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F8-4082-9E0F-89AA0E1F73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700996848"/>
        <c:axId val="700995216"/>
      </c:barChart>
      <c:catAx>
        <c:axId val="700996848"/>
        <c:scaling>
          <c:orientation val="minMax"/>
        </c:scaling>
        <c:delete val="0"/>
        <c:axPos val="b"/>
        <c:majorTickMark val="none"/>
        <c:minorTickMark val="none"/>
        <c:tickLblPos val="nextTo"/>
        <c:crossAx val="700995216"/>
        <c:crosses val="autoZero"/>
        <c:auto val="1"/>
        <c:lblAlgn val="ctr"/>
        <c:lblOffset val="100"/>
        <c:noMultiLvlLbl val="0"/>
      </c:catAx>
      <c:valAx>
        <c:axId val="70099521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7009968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</a:rPr>
              <a:t>Medición de la Tendencia</a:t>
            </a:r>
            <a:endParaRPr lang="es-DO">
              <a:effectLst/>
            </a:endParaRPr>
          </a:p>
          <a:p>
            <a:pPr>
              <a:defRPr/>
            </a:pPr>
            <a:r>
              <a:rPr lang="en-US" sz="1800" b="0" i="0" baseline="0">
                <a:effectLst/>
              </a:rPr>
              <a:t>Comparación en los Resultados del Índice de Satisfacción</a:t>
            </a:r>
            <a:endParaRPr lang="es-DO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'[TABULACIÓN DE ENCUESTA APORDOM (ABR 2025).xlsx]Medición de la Tendencia'!$B$5:$H$5</c:f>
              <c:numCache>
                <c:formatCode>mmm\-yy</c:formatCode>
                <c:ptCount val="7"/>
                <c:pt idx="0">
                  <c:v>44621</c:v>
                </c:pt>
                <c:pt idx="1">
                  <c:v>44805</c:v>
                </c:pt>
                <c:pt idx="2">
                  <c:v>44986</c:v>
                </c:pt>
                <c:pt idx="3">
                  <c:v>45170</c:v>
                </c:pt>
                <c:pt idx="4">
                  <c:v>45383</c:v>
                </c:pt>
                <c:pt idx="5">
                  <c:v>45536</c:v>
                </c:pt>
                <c:pt idx="6">
                  <c:v>45748</c:v>
                </c:pt>
              </c:numCache>
            </c:numRef>
          </c:cat>
          <c:val>
            <c:numRef>
              <c:f>'[TABULACIÓN DE ENCUESTA APORDOM (ABR 2025).xlsx]Medición de la Tendencia'!$B$6:$H$6</c:f>
              <c:numCache>
                <c:formatCode>0%</c:formatCode>
                <c:ptCount val="7"/>
                <c:pt idx="0">
                  <c:v>0.88</c:v>
                </c:pt>
                <c:pt idx="1">
                  <c:v>0.9</c:v>
                </c:pt>
                <c:pt idx="2">
                  <c:v>0.96</c:v>
                </c:pt>
                <c:pt idx="3">
                  <c:v>0.98</c:v>
                </c:pt>
                <c:pt idx="4">
                  <c:v>0.93</c:v>
                </c:pt>
                <c:pt idx="5">
                  <c:v>0.98</c:v>
                </c:pt>
                <c:pt idx="6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DD-490B-97D2-7ACAC55ABB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545877200"/>
        <c:axId val="-545877744"/>
      </c:barChart>
      <c:dateAx>
        <c:axId val="-54587720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545877744"/>
        <c:crosses val="autoZero"/>
        <c:auto val="1"/>
        <c:lblOffset val="100"/>
        <c:baseTimeUnit val="months"/>
      </c:dateAx>
      <c:valAx>
        <c:axId val="-5458777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-545877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EMPAT</a:t>
            </a:r>
            <a:r>
              <a:rPr lang="en-US">
                <a:latin typeface="Calibri"/>
                <a:cs typeface="Calibri"/>
              </a:rPr>
              <a:t>Í</a:t>
            </a:r>
            <a:r>
              <a:rPr lang="en-US"/>
              <a:t>A/ACCESIBILIDAD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"/>
                  <c:y val="0.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B4C-47D1-8498-2EEF35076BBE}"/>
                </c:ext>
              </c:extLst>
            </c:dLbl>
            <c:dLbl>
              <c:idx val="1"/>
              <c:layout>
                <c:manualLayout>
                  <c:x val="2.7777777777777779E-3"/>
                  <c:y val="0.231481481481481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B4C-47D1-8498-2EEF35076BBE}"/>
                </c:ext>
              </c:extLst>
            </c:dLbl>
            <c:dLbl>
              <c:idx val="2"/>
              <c:layout>
                <c:manualLayout>
                  <c:x val="2.7777777777777779E-3"/>
                  <c:y val="0.194444444444444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B4C-47D1-8498-2EEF35076BBE}"/>
                </c:ext>
              </c:extLst>
            </c:dLbl>
            <c:dLbl>
              <c:idx val="3"/>
              <c:layout>
                <c:manualLayout>
                  <c:x val="0"/>
                  <c:y val="0.175925925925925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B4C-47D1-8498-2EEF35076BBE}"/>
                </c:ext>
              </c:extLst>
            </c:dLbl>
            <c:dLbl>
              <c:idx val="4"/>
              <c:layout>
                <c:manualLayout>
                  <c:x val="0"/>
                  <c:y val="0.138888888888888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B4C-47D1-8498-2EEF35076BBE}"/>
                </c:ext>
              </c:extLst>
            </c:dLbl>
            <c:dLbl>
              <c:idx val="5"/>
              <c:layout>
                <c:manualLayout>
                  <c:x val="5.5555555555555558E-3"/>
                  <c:y val="0.152777777777777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B4C-47D1-8498-2EEF35076BBE}"/>
                </c:ext>
              </c:extLst>
            </c:dLbl>
            <c:dLbl>
              <c:idx val="6"/>
              <c:layout>
                <c:manualLayout>
                  <c:x val="0"/>
                  <c:y val="0.194444444444444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B4C-47D1-8498-2EEF35076B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2DA ENCUESTA APORDOM (OCT 2025).xlsx]AUTORIZACIÓN PERMISO A PUERTOS'!$BV$48:$BV$53</c:f>
              <c:numCache>
                <c:formatCode>0%</c:formatCode>
                <c:ptCount val="6"/>
                <c:pt idx="0">
                  <c:v>0.90877192982456145</c:v>
                </c:pt>
                <c:pt idx="1">
                  <c:v>0.90877192982456145</c:v>
                </c:pt>
                <c:pt idx="2">
                  <c:v>0.90877192982456145</c:v>
                </c:pt>
                <c:pt idx="3">
                  <c:v>0.90877192982456145</c:v>
                </c:pt>
                <c:pt idx="4">
                  <c:v>0.90701754385964917</c:v>
                </c:pt>
                <c:pt idx="5">
                  <c:v>0.90701754385964917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B4C-47D1-8498-2EEF35076B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701002832"/>
        <c:axId val="700999568"/>
      </c:barChart>
      <c:catAx>
        <c:axId val="701002832"/>
        <c:scaling>
          <c:orientation val="minMax"/>
        </c:scaling>
        <c:delete val="0"/>
        <c:axPos val="b"/>
        <c:majorTickMark val="none"/>
        <c:minorTickMark val="none"/>
        <c:tickLblPos val="nextTo"/>
        <c:crossAx val="700999568"/>
        <c:crosses val="autoZero"/>
        <c:auto val="1"/>
        <c:lblAlgn val="ctr"/>
        <c:lblOffset val="100"/>
        <c:noMultiLvlLbl val="0"/>
      </c:catAx>
      <c:valAx>
        <c:axId val="700999568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7010028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800" b="1" i="0" baseline="0">
                <a:effectLst/>
              </a:rPr>
              <a:t>MEJORÍA DEL SERVICIO RECIBIDO</a:t>
            </a:r>
            <a:endParaRPr lang="es-DO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2DA ENCUESTA APORDOM (OCT 2025).xlsx]AUTORIZACIÓN PERMISO A PUERTOS'!$B$60</c:f>
              <c:strCache>
                <c:ptCount val="1"/>
                <c:pt idx="0">
                  <c:v>MUCHO MEJOR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2025).xlsx]AUTORIZACIÓN PERMISO A PUERTOS'!$B$61</c:f>
              <c:numCache>
                <c:formatCode>General</c:formatCode>
                <c:ptCount val="1"/>
                <c:pt idx="0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3D-42B3-B544-220395FD9865}"/>
            </c:ext>
          </c:extLst>
        </c:ser>
        <c:ser>
          <c:idx val="1"/>
          <c:order val="1"/>
          <c:tx>
            <c:strRef>
              <c:f>'[TABULACIÓN DE 2DA ENCUESTA APORDOM (OCT 2025).xlsx]AUTORIZACIÓN PERMISO A PUERTOS'!$C$60</c:f>
              <c:strCache>
                <c:ptCount val="1"/>
                <c:pt idx="0">
                  <c:v>MEJOR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2025).xlsx]AUTORIZACIÓN PERMISO A PUERTOS'!$C$61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263D-42B3-B544-220395FD9865}"/>
            </c:ext>
          </c:extLst>
        </c:ser>
        <c:ser>
          <c:idx val="2"/>
          <c:order val="2"/>
          <c:tx>
            <c:strRef>
              <c:f>'[TABULACIÓN DE 2DA ENCUESTA APORDOM (OCT 2025).xlsx]AUTORIZACIÓN PERMISO A PUERTOS'!$D$60</c:f>
              <c:strCache>
                <c:ptCount val="1"/>
                <c:pt idx="0">
                  <c:v>IGUAL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2025).xlsx]AUTORIZACIÓN PERMISO A PUERTOS'!$D$61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263D-42B3-B544-220395FD9865}"/>
            </c:ext>
          </c:extLst>
        </c:ser>
        <c:ser>
          <c:idx val="3"/>
          <c:order val="3"/>
          <c:tx>
            <c:strRef>
              <c:f>'[TABULACIÓN DE 2DA ENCUESTA APORDOM (OCT 2025).xlsx]AUTORIZACIÓN PERMISO A PUERTOS'!$E$60</c:f>
              <c:strCache>
                <c:ptCount val="1"/>
                <c:pt idx="0">
                  <c:v>PEOR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2DA ENCUESTA APORDOM (OCT 2025).xlsx]AUTORIZACIÓN PERMISO A PUERTOS'!$E$61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263D-42B3-B544-220395FD98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1008272"/>
        <c:axId val="701003376"/>
      </c:barChart>
      <c:catAx>
        <c:axId val="7010082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01003376"/>
        <c:crosses val="autoZero"/>
        <c:auto val="1"/>
        <c:lblAlgn val="ctr"/>
        <c:lblOffset val="100"/>
        <c:noMultiLvlLbl val="0"/>
      </c:catAx>
      <c:valAx>
        <c:axId val="70100337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01008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PROMEDIO DE SATISFACCIÓN DE LAS DIMENSIONES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9190081848694607E-3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658-4852-B284-4C84DD364F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'[TABULACIÓN DE 2DA ENCUESTA APORDOM (OCT 2025).xlsx]AUTORIZACIÓN PERMISO A PUERTOS'!$A$94:$E$94</c:f>
              <c:strCache>
                <c:ptCount val="5"/>
                <c:pt idx="0">
                  <c:v>ELEMENTOS TANGIBLES</c:v>
                </c:pt>
                <c:pt idx="1">
                  <c:v>EFICACIA / CONFIABILIDAD</c:v>
                </c:pt>
                <c:pt idx="2">
                  <c:v>CAPACIDAD DE RESPUESTA</c:v>
                </c:pt>
                <c:pt idx="3">
                  <c:v>PROFESIONALIDAD /CONFIANZA EN EL PERSONAL</c:v>
                </c:pt>
                <c:pt idx="4">
                  <c:v>EMPATÍA/ACCESIBILIDAD</c:v>
                </c:pt>
              </c:strCache>
            </c:strRef>
          </c:cat>
          <c:val>
            <c:numRef>
              <c:f>'[TABULACIÓN DE 2DA ENCUESTA APORDOM (OCT 2025).xlsx]AUTORIZACIÓN PERMISO A PUERTOS'!$A$95:$E$95</c:f>
              <c:numCache>
                <c:formatCode>0%</c:formatCode>
                <c:ptCount val="5"/>
                <c:pt idx="0">
                  <c:v>0.91</c:v>
                </c:pt>
                <c:pt idx="1">
                  <c:v>0.91578947368421049</c:v>
                </c:pt>
                <c:pt idx="2">
                  <c:v>0.91403508771929831</c:v>
                </c:pt>
                <c:pt idx="3">
                  <c:v>0.91578947368421049</c:v>
                </c:pt>
                <c:pt idx="4">
                  <c:v>0.90818713450292399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58-4852-B284-4C84DD364F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2710960"/>
        <c:axId val="702711504"/>
      </c:barChart>
      <c:catAx>
        <c:axId val="702710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2711504"/>
        <c:crosses val="autoZero"/>
        <c:auto val="1"/>
        <c:lblAlgn val="ctr"/>
        <c:lblOffset val="100"/>
        <c:noMultiLvlLbl val="0"/>
      </c:catAx>
      <c:valAx>
        <c:axId val="702711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702710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'[TABULACIÓN DE 2DA ENCUESTA APORDOM (OCT 2025).xlsx]AUTORIZACIÓN PERMISO A PUERTOS'!$A$94</c:f>
              <c:strCache>
                <c:ptCount val="1"/>
                <c:pt idx="0">
                  <c:v>ELEMENTOS TANGIBLES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04294648939935E-3"/>
                  <c:y val="0.136222910216718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B83-4FDB-BEC9-CBB78D6E0DB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2DA ENCUESTA APORDOM (OCT 2025).xlsx]AUTORIZACIÓN PERMISO A PUERTOS'!$A$95</c:f>
              <c:numCache>
                <c:formatCode>0%</c:formatCode>
                <c:ptCount val="1"/>
                <c:pt idx="0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83-4FDB-BEC9-CBB78D6E0DB7}"/>
            </c:ext>
          </c:extLst>
        </c:ser>
        <c:ser>
          <c:idx val="1"/>
          <c:order val="1"/>
          <c:tx>
            <c:strRef>
              <c:f>'[TABULACIÓN DE 2DA ENCUESTA APORDOM (OCT 2025).xlsx]AUTORIZACIÓN PERMISO A PUERTOS'!$B$94</c:f>
              <c:strCache>
                <c:ptCount val="1"/>
                <c:pt idx="0">
                  <c:v>EFICACIA / CONFIABILIDAD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3208589297879869E-3"/>
                  <c:y val="0.136222910216718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B83-4FDB-BEC9-CBB78D6E0DB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2DA ENCUESTA APORDOM (OCT 2025).xlsx]AUTORIZACIÓN PERMISO A PUERTOS'!$B$95</c:f>
              <c:numCache>
                <c:formatCode>0%</c:formatCode>
                <c:ptCount val="1"/>
                <c:pt idx="0">
                  <c:v>0.91578947368421049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B83-4FDB-BEC9-CBB78D6E0DB7}"/>
            </c:ext>
          </c:extLst>
        </c:ser>
        <c:ser>
          <c:idx val="2"/>
          <c:order val="2"/>
          <c:tx>
            <c:strRef>
              <c:f>'[TABULACIÓN DE 2DA ENCUESTA APORDOM (OCT 2025).xlsx]AUTORIZACIÓN PERMISO A PUERTOS'!$C$94</c:f>
              <c:strCache>
                <c:ptCount val="1"/>
                <c:pt idx="0">
                  <c:v>CAPACIDAD DE RESPUESTA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044386518404594E-2"/>
                  <c:y val="9.9071207430340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7B83-4FDB-BEC9-CBB78D6E0DB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2DA ENCUESTA APORDOM (OCT 2025).xlsx]AUTORIZACIÓN PERMISO A PUERTOS'!$C$95</c:f>
              <c:numCache>
                <c:formatCode>0%</c:formatCode>
                <c:ptCount val="1"/>
                <c:pt idx="0">
                  <c:v>0.91403508771929831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B83-4FDB-BEC9-CBB78D6E0DB7}"/>
            </c:ext>
          </c:extLst>
        </c:ser>
        <c:ser>
          <c:idx val="3"/>
          <c:order val="3"/>
          <c:tx>
            <c:strRef>
              <c:f>'[TABULACIÓN DE 2DA ENCUESTA APORDOM (OCT 2025).xlsx]AUTORIZACIÓN PERMISO A PUERTOS'!$D$94</c:f>
              <c:strCache>
                <c:ptCount val="1"/>
                <c:pt idx="0">
                  <c:v>PROFESIONALIDAD /CONFIANZA EN EL PERSONAL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2957565300007429E-3"/>
                  <c:y val="0.14860681114551083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es-D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7B83-4FDB-BEC9-CBB78D6E0DB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2DA ENCUESTA APORDOM (OCT 2025).xlsx]AUTORIZACIÓN PERMISO A PUERTOS'!$D$95</c:f>
              <c:numCache>
                <c:formatCode>0%</c:formatCode>
                <c:ptCount val="1"/>
                <c:pt idx="0">
                  <c:v>0.91578947368421049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B83-4FDB-BEC9-CBB78D6E0DB7}"/>
            </c:ext>
          </c:extLst>
        </c:ser>
        <c:ser>
          <c:idx val="4"/>
          <c:order val="4"/>
          <c:tx>
            <c:strRef>
              <c:f>'[TABULACIÓN DE 2DA ENCUESTA APORDOM (OCT 2025).xlsx]AUTORIZACIÓN PERMISO A PUERTOS'!$E$94</c:f>
              <c:strCache>
                <c:ptCount val="1"/>
                <c:pt idx="0">
                  <c:v>EMPATÍA/ACCESIBILIDAD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624344677155732E-2"/>
                  <c:y val="9.08153300059460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7B83-4FDB-BEC9-CBB78D6E0DB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2DA ENCUESTA APORDOM (OCT 2025).xlsx]AUTORIZACIÓN PERMISO A PUERTOS'!$E$95</c:f>
              <c:numCache>
                <c:formatCode>0%</c:formatCode>
                <c:ptCount val="1"/>
                <c:pt idx="0">
                  <c:v>0.90818713450292399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B83-4FDB-BEC9-CBB78D6E0D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55994000"/>
        <c:axId val="755996176"/>
        <c:axId val="700507152"/>
      </c:bar3DChart>
      <c:catAx>
        <c:axId val="755994000"/>
        <c:scaling>
          <c:orientation val="minMax"/>
        </c:scaling>
        <c:delete val="1"/>
        <c:axPos val="b"/>
        <c:majorTickMark val="out"/>
        <c:minorTickMark val="none"/>
        <c:tickLblPos val="nextTo"/>
        <c:crossAx val="755996176"/>
        <c:crosses val="autoZero"/>
        <c:auto val="1"/>
        <c:lblAlgn val="ctr"/>
        <c:lblOffset val="100"/>
        <c:noMultiLvlLbl val="0"/>
      </c:catAx>
      <c:valAx>
        <c:axId val="75599617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755994000"/>
        <c:crosses val="autoZero"/>
        <c:crossBetween val="between"/>
      </c:valAx>
      <c:serAx>
        <c:axId val="700507152"/>
        <c:scaling>
          <c:orientation val="minMax"/>
        </c:scaling>
        <c:delete val="0"/>
        <c:axPos val="b"/>
        <c:majorTickMark val="out"/>
        <c:minorTickMark val="none"/>
        <c:tickLblPos val="nextTo"/>
        <c:crossAx val="755996176"/>
        <c:crosses val="autoZero"/>
      </c:ser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TIEMPO DE RESPUESTA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048973936"/>
        <c:axId val="-549423168"/>
      </c:barChart>
      <c:catAx>
        <c:axId val="-104897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549423168"/>
        <c:crosses val="autoZero"/>
        <c:auto val="1"/>
        <c:lblAlgn val="ctr"/>
        <c:lblOffset val="100"/>
        <c:noMultiLvlLbl val="0"/>
      </c:catAx>
      <c:valAx>
        <c:axId val="-54942316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048973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0.00464</cdr:x>
      <cdr:y>0.0122</cdr:y>
    </cdr:from>
    <cdr:to>
      <cdr:x>0.24833</cdr:x>
      <cdr:y>0.24561</cdr:y>
    </cdr:to>
    <cdr:sp macro="" textlink="">
      <cdr:nvSpPr>
        <cdr:cNvPr id="2" name="Rounded Rectangle 1"/>
        <cdr:cNvSpPr/>
      </cdr:nvSpPr>
      <cdr:spPr>
        <a:xfrm xmlns:a="http://schemas.openxmlformats.org/drawingml/2006/main">
          <a:off x="50800" y="50800"/>
          <a:ext cx="2667000" cy="971550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Í</a:t>
          </a:r>
          <a:r>
            <a:rPr lang="es-MX" sz="2000"/>
            <a:t>NDICE DE SATISFACCI</a:t>
          </a:r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Ó</a:t>
          </a:r>
          <a:r>
            <a:rPr lang="es-MX" sz="2000"/>
            <a:t>N</a:t>
          </a:r>
        </a:p>
      </cdr:txBody>
    </cdr:sp>
  </cdr:relSizeAnchor>
  <cdr:relSizeAnchor xmlns:cdr="http://schemas.openxmlformats.org/drawingml/2006/chartDrawing">
    <cdr:from>
      <cdr:x>0.06121</cdr:x>
      <cdr:y>0.35774</cdr:y>
    </cdr:from>
    <cdr:to>
      <cdr:x>0.19611</cdr:x>
      <cdr:y>0.59802</cdr:y>
    </cdr:to>
    <cdr:sp macro="" textlink="">
      <cdr:nvSpPr>
        <cdr:cNvPr id="3" name="Hexagon 2"/>
        <cdr:cNvSpPr/>
      </cdr:nvSpPr>
      <cdr:spPr>
        <a:xfrm xmlns:a="http://schemas.openxmlformats.org/drawingml/2006/main">
          <a:off x="669925" y="1489075"/>
          <a:ext cx="1476375" cy="1000125"/>
        </a:xfrm>
        <a:prstGeom xmlns:a="http://schemas.openxmlformats.org/drawingml/2006/main" prst="hexagon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800"/>
            <a:t>91</a:t>
          </a:r>
          <a:r>
            <a:rPr lang="es-MX" sz="2800" baseline="0"/>
            <a:t> %</a:t>
          </a:r>
          <a:endParaRPr lang="es-MX" sz="28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0.0105</cdr:x>
      <cdr:y>0.04213</cdr:y>
    </cdr:from>
    <cdr:to>
      <cdr:x>0.2926</cdr:x>
      <cdr:y>0.2312</cdr:y>
    </cdr:to>
    <cdr:sp macro="" textlink="">
      <cdr:nvSpPr>
        <cdr:cNvPr id="2" name="Rounded Rectangle 1">
          <a:extLst xmlns:a="http://schemas.openxmlformats.org/drawingml/2006/main">
            <a:ext uri="{FF2B5EF4-FFF2-40B4-BE49-F238E27FC236}">
              <a16:creationId xmlns:a16="http://schemas.microsoft.com/office/drawing/2014/main" id="{C438CCBC-0090-8EAE-8D91-9E901322E9E8}"/>
            </a:ext>
          </a:extLst>
        </cdr:cNvPr>
        <cdr:cNvSpPr/>
      </cdr:nvSpPr>
      <cdr:spPr>
        <a:xfrm xmlns:a="http://schemas.openxmlformats.org/drawingml/2006/main">
          <a:off x="101015" y="216093"/>
          <a:ext cx="2713868" cy="969772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Í</a:t>
          </a:r>
          <a:r>
            <a:rPr lang="es-MX" sz="2000"/>
            <a:t>NDICE DE SATISFACCI</a:t>
          </a:r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Ó</a:t>
          </a:r>
          <a:r>
            <a:rPr lang="es-MX" sz="2000"/>
            <a:t>N</a:t>
          </a:r>
        </a:p>
      </cdr:txBody>
    </cdr:sp>
  </cdr:relSizeAnchor>
  <cdr:relSizeAnchor xmlns:cdr="http://schemas.openxmlformats.org/drawingml/2006/chartDrawing">
    <cdr:from>
      <cdr:x>0.02112</cdr:x>
      <cdr:y>0.33302</cdr:y>
    </cdr:from>
    <cdr:to>
      <cdr:x>0.18812</cdr:x>
      <cdr:y>0.56625</cdr:y>
    </cdr:to>
    <cdr:sp macro="" textlink="">
      <cdr:nvSpPr>
        <cdr:cNvPr id="4" name="Hexagon 2">
          <a:extLst xmlns:a="http://schemas.openxmlformats.org/drawingml/2006/main">
            <a:ext uri="{FF2B5EF4-FFF2-40B4-BE49-F238E27FC236}">
              <a16:creationId xmlns:a16="http://schemas.microsoft.com/office/drawing/2014/main" id="{B6A7EF4B-AE4F-0729-4DF5-CC729C318891}"/>
            </a:ext>
          </a:extLst>
        </cdr:cNvPr>
        <cdr:cNvSpPr/>
      </cdr:nvSpPr>
      <cdr:spPr>
        <a:xfrm xmlns:a="http://schemas.openxmlformats.org/drawingml/2006/main">
          <a:off x="203180" y="1708131"/>
          <a:ext cx="1606571" cy="1196286"/>
        </a:xfrm>
        <a:prstGeom xmlns:a="http://schemas.openxmlformats.org/drawingml/2006/main" prst="hexagon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800"/>
            <a:t>100 %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0.00575</cdr:x>
      <cdr:y>0.01614</cdr:y>
    </cdr:from>
    <cdr:to>
      <cdr:x>0.23707</cdr:x>
      <cdr:y>0.24357</cdr:y>
    </cdr:to>
    <cdr:sp macro="" textlink="">
      <cdr:nvSpPr>
        <cdr:cNvPr id="2" name="Rounded Rectangle 1">
          <a:extLst xmlns:a="http://schemas.openxmlformats.org/drawingml/2006/main">
            <a:ext uri="{FF2B5EF4-FFF2-40B4-BE49-F238E27FC236}">
              <a16:creationId xmlns:a16="http://schemas.microsoft.com/office/drawing/2014/main" id="{CA3491A1-B79B-37FE-5CA7-6F6B97D26171}"/>
            </a:ext>
          </a:extLst>
        </cdr:cNvPr>
        <cdr:cNvSpPr/>
      </cdr:nvSpPr>
      <cdr:spPr>
        <a:xfrm xmlns:a="http://schemas.openxmlformats.org/drawingml/2006/main">
          <a:off x="50800" y="50800"/>
          <a:ext cx="2044701" cy="715963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Í</a:t>
          </a:r>
          <a:r>
            <a:rPr lang="es-MX" sz="2000"/>
            <a:t>NDICE DE SATISFACCI</a:t>
          </a:r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Ó</a:t>
          </a:r>
          <a:r>
            <a:rPr lang="es-MX" sz="2000"/>
            <a:t>N</a:t>
          </a:r>
        </a:p>
      </cdr:txBody>
    </cdr:sp>
  </cdr:relSizeAnchor>
  <cdr:relSizeAnchor xmlns:cdr="http://schemas.openxmlformats.org/drawingml/2006/chartDrawing">
    <cdr:from>
      <cdr:x>0.01545</cdr:x>
      <cdr:y>0.28845</cdr:y>
    </cdr:from>
    <cdr:to>
      <cdr:x>0.1972</cdr:x>
      <cdr:y>0.57337</cdr:y>
    </cdr:to>
    <cdr:sp macro="" textlink="">
      <cdr:nvSpPr>
        <cdr:cNvPr id="3" name="Hexagon 2">
          <a:extLst xmlns:a="http://schemas.openxmlformats.org/drawingml/2006/main">
            <a:ext uri="{FF2B5EF4-FFF2-40B4-BE49-F238E27FC236}">
              <a16:creationId xmlns:a16="http://schemas.microsoft.com/office/drawing/2014/main" id="{2FFEE50A-7330-3DB1-A751-C59C6283FEC0}"/>
            </a:ext>
          </a:extLst>
        </cdr:cNvPr>
        <cdr:cNvSpPr/>
      </cdr:nvSpPr>
      <cdr:spPr>
        <a:xfrm xmlns:a="http://schemas.openxmlformats.org/drawingml/2006/main">
          <a:off x="136525" y="908050"/>
          <a:ext cx="1606551" cy="896939"/>
        </a:xfrm>
        <a:prstGeom xmlns:a="http://schemas.openxmlformats.org/drawingml/2006/main" prst="hexagon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800"/>
            <a:t>100 %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0.00469</cdr:x>
      <cdr:y>0.01449</cdr:y>
    </cdr:from>
    <cdr:to>
      <cdr:x>0.25095</cdr:x>
      <cdr:y>0.29167</cdr:y>
    </cdr:to>
    <cdr:sp macro="" textlink="">
      <cdr:nvSpPr>
        <cdr:cNvPr id="2" name="Rounded Rectangle 1"/>
        <cdr:cNvSpPr/>
      </cdr:nvSpPr>
      <cdr:spPr>
        <a:xfrm xmlns:a="http://schemas.openxmlformats.org/drawingml/2006/main">
          <a:off x="50800" y="50800"/>
          <a:ext cx="2667000" cy="971550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Í</a:t>
          </a:r>
          <a:r>
            <a:rPr lang="es-MX" sz="2000"/>
            <a:t>NDICE DE SATISFACCI</a:t>
          </a:r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Ó</a:t>
          </a:r>
          <a:r>
            <a:rPr lang="es-MX" sz="2000"/>
            <a:t>N</a:t>
          </a:r>
        </a:p>
      </cdr:txBody>
    </cdr:sp>
  </cdr:relSizeAnchor>
  <cdr:relSizeAnchor xmlns:cdr="http://schemas.openxmlformats.org/drawingml/2006/chartDrawing">
    <cdr:from>
      <cdr:x>0.03196</cdr:x>
      <cdr:y>0.37862</cdr:y>
    </cdr:from>
    <cdr:to>
      <cdr:x>0.16828</cdr:x>
      <cdr:y>0.66395</cdr:y>
    </cdr:to>
    <cdr:sp macro="" textlink="">
      <cdr:nvSpPr>
        <cdr:cNvPr id="3" name="Hexagon 2"/>
        <cdr:cNvSpPr/>
      </cdr:nvSpPr>
      <cdr:spPr>
        <a:xfrm xmlns:a="http://schemas.openxmlformats.org/drawingml/2006/main">
          <a:off x="346075" y="1327150"/>
          <a:ext cx="1476375" cy="1000125"/>
        </a:xfrm>
        <a:prstGeom xmlns:a="http://schemas.openxmlformats.org/drawingml/2006/main" prst="hexagon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800"/>
            <a:t>91 %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0.00423</cdr:x>
      <cdr:y>0.01413</cdr:y>
    </cdr:from>
    <cdr:to>
      <cdr:x>0.19841</cdr:x>
      <cdr:y>0.21325</cdr:y>
    </cdr:to>
    <cdr:sp macro="" textlink="">
      <cdr:nvSpPr>
        <cdr:cNvPr id="2" name="Rounded Rectangle 1">
          <a:extLst xmlns:a="http://schemas.openxmlformats.org/drawingml/2006/main">
            <a:ext uri="{FF2B5EF4-FFF2-40B4-BE49-F238E27FC236}">
              <a16:creationId xmlns:a16="http://schemas.microsoft.com/office/drawing/2014/main" id="{0467D6BE-BE64-C3A5-0B59-57D6C40B9759}"/>
            </a:ext>
          </a:extLst>
        </cdr:cNvPr>
        <cdr:cNvSpPr/>
      </cdr:nvSpPr>
      <cdr:spPr>
        <a:xfrm xmlns:a="http://schemas.openxmlformats.org/drawingml/2006/main">
          <a:off x="50800" y="50800"/>
          <a:ext cx="2330450" cy="715963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Í</a:t>
          </a:r>
          <a:r>
            <a:rPr lang="es-MX" sz="2000"/>
            <a:t>NDICE DE SATISFACCI</a:t>
          </a:r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Ó</a:t>
          </a:r>
          <a:r>
            <a:rPr lang="es-MX" sz="2000"/>
            <a:t>N</a:t>
          </a:r>
        </a:p>
      </cdr:txBody>
    </cdr:sp>
  </cdr:relSizeAnchor>
  <cdr:relSizeAnchor xmlns:cdr="http://schemas.openxmlformats.org/drawingml/2006/chartDrawing">
    <cdr:from>
      <cdr:x>0.03439</cdr:x>
      <cdr:y>0.26313</cdr:y>
    </cdr:from>
    <cdr:to>
      <cdr:x>0.19372</cdr:x>
      <cdr:y>0.56027</cdr:y>
    </cdr:to>
    <cdr:sp macro="" textlink="">
      <cdr:nvSpPr>
        <cdr:cNvPr id="3" name="Hexagon 2">
          <a:extLst xmlns:a="http://schemas.openxmlformats.org/drawingml/2006/main">
            <a:ext uri="{FF2B5EF4-FFF2-40B4-BE49-F238E27FC236}">
              <a16:creationId xmlns:a16="http://schemas.microsoft.com/office/drawing/2014/main" id="{E20F6773-2F0F-6B33-EA01-925448458C0B}"/>
            </a:ext>
          </a:extLst>
        </cdr:cNvPr>
        <cdr:cNvSpPr/>
      </cdr:nvSpPr>
      <cdr:spPr>
        <a:xfrm xmlns:a="http://schemas.openxmlformats.org/drawingml/2006/main">
          <a:off x="336559" y="946133"/>
          <a:ext cx="1559268" cy="1068423"/>
        </a:xfrm>
        <a:prstGeom xmlns:a="http://schemas.openxmlformats.org/drawingml/2006/main" prst="hexagon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800" dirty="0"/>
            <a:t>100 %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0.00548</cdr:x>
      <cdr:y>0.37616</cdr:y>
    </cdr:from>
    <cdr:to>
      <cdr:x>0.1566</cdr:x>
      <cdr:y>0.70313</cdr:y>
    </cdr:to>
    <cdr:sp macro="" textlink="">
      <cdr:nvSpPr>
        <cdr:cNvPr id="2" name="Hexagon 2">
          <a:extLst xmlns:a="http://schemas.openxmlformats.org/drawingml/2006/main">
            <a:ext uri="{FF2B5EF4-FFF2-40B4-BE49-F238E27FC236}">
              <a16:creationId xmlns:a16="http://schemas.microsoft.com/office/drawing/2014/main" id="{F94D5788-B7D3-0E69-96AA-AA227ED6D1C4}"/>
            </a:ext>
          </a:extLst>
        </cdr:cNvPr>
        <cdr:cNvSpPr/>
      </cdr:nvSpPr>
      <cdr:spPr>
        <a:xfrm xmlns:a="http://schemas.openxmlformats.org/drawingml/2006/main">
          <a:off x="60325" y="1031875"/>
          <a:ext cx="1662484" cy="896950"/>
        </a:xfrm>
        <a:prstGeom xmlns:a="http://schemas.openxmlformats.org/drawingml/2006/main" prst="hexagon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800"/>
            <a:t>96 %</a:t>
          </a:r>
        </a:p>
      </cdr:txBody>
    </cdr:sp>
  </cdr:relSizeAnchor>
  <cdr:relSizeAnchor xmlns:cdr="http://schemas.openxmlformats.org/drawingml/2006/chartDrawing">
    <cdr:from>
      <cdr:x>0.00462</cdr:x>
      <cdr:y>0.01852</cdr:y>
    </cdr:from>
    <cdr:to>
      <cdr:x>0.23053</cdr:x>
      <cdr:y>0.2795</cdr:y>
    </cdr:to>
    <cdr:sp macro="" textlink="">
      <cdr:nvSpPr>
        <cdr:cNvPr id="3" name="Rounded Rectangle 1">
          <a:extLst xmlns:a="http://schemas.openxmlformats.org/drawingml/2006/main">
            <a:ext uri="{FF2B5EF4-FFF2-40B4-BE49-F238E27FC236}">
              <a16:creationId xmlns:a16="http://schemas.microsoft.com/office/drawing/2014/main" id="{209DB246-1246-8BC2-830F-AC5BC4A3413E}"/>
            </a:ext>
          </a:extLst>
        </cdr:cNvPr>
        <cdr:cNvSpPr/>
      </cdr:nvSpPr>
      <cdr:spPr>
        <a:xfrm xmlns:a="http://schemas.openxmlformats.org/drawingml/2006/main">
          <a:off x="42355" y="64382"/>
          <a:ext cx="2072196" cy="907330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Í</a:t>
          </a:r>
          <a:r>
            <a:rPr lang="es-MX" sz="2000"/>
            <a:t>NDICE DE SATISFACCI</a:t>
          </a:r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Ó</a:t>
          </a:r>
          <a:r>
            <a:rPr lang="es-MX" sz="2000"/>
            <a:t>N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063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172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70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259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61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302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48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67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0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18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9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92F98-1C50-4BC0-8D3C-C795ADAB7C95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947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7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D15132-977E-EE4D-A066-DDF920341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A0CE4BC-468E-8644-865D-E525F9E547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2371" cy="6871768"/>
          </a:xfrm>
        </p:spPr>
      </p:pic>
      <p:sp>
        <p:nvSpPr>
          <p:cNvPr id="3" name="CuadroTexto 2"/>
          <p:cNvSpPr txBox="1"/>
          <p:nvPr/>
        </p:nvSpPr>
        <p:spPr>
          <a:xfrm>
            <a:off x="6800625" y="4047375"/>
            <a:ext cx="54217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ENCUESTA DE SATISFACCI</a:t>
            </a:r>
            <a:r>
              <a:rPr lang="es-MX" b="1" dirty="0">
                <a:solidFill>
                  <a:schemeClr val="bg1"/>
                </a:solidFill>
                <a:latin typeface="Arial Rounded MT Bold" panose="020F0704030504030204" pitchFamily="34" charset="0"/>
                <a:cs typeface="Calibri"/>
              </a:rPr>
              <a:t>Ó</a:t>
            </a:r>
            <a:r>
              <a:rPr lang="es-MX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N DE LA CALIDAD EN LOS SERVICIOS</a:t>
            </a:r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</a:p>
          <a:p>
            <a:pPr algn="ctr"/>
            <a:endParaRPr lang="en-US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DEPARTAMENTO DE CALIDAD, DIRECCIÓN DE PLANIFICACIÓN Y DESARROLLO</a:t>
            </a:r>
          </a:p>
          <a:p>
            <a:pPr algn="ctr"/>
            <a:endParaRPr lang="en-US" sz="1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s-DO" sz="1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Realizada</a:t>
            </a:r>
            <a:r>
              <a:rPr lang="en-US" sz="1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DO" sz="1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en</a:t>
            </a:r>
            <a:r>
              <a:rPr lang="en-US" sz="1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US" sz="12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Octubre 2025, para evaluar </a:t>
            </a:r>
            <a:r>
              <a:rPr lang="en-US" sz="1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</a:t>
            </a:r>
            <a:r>
              <a:rPr lang="en-US" sz="12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bril hasta Septiembre 2025 </a:t>
            </a:r>
            <a:endParaRPr lang="en-US" sz="12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71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45476" y="36166"/>
            <a:ext cx="11476891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algn="ctr"/>
            <a:endParaRPr lang="es-MX" sz="3200" b="1" u="sng" dirty="0"/>
          </a:p>
          <a:p>
            <a:pPr algn="ctr"/>
            <a:endParaRPr lang="es-MX" sz="3200" b="1" u="sng" dirty="0"/>
          </a:p>
          <a:p>
            <a:pPr algn="ctr"/>
            <a:endParaRPr lang="es-MX" sz="3200" b="1" u="sng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BA34707-D2AE-DB25-D960-B89F97534FE8}"/>
              </a:ext>
            </a:extLst>
          </p:cNvPr>
          <p:cNvSpPr/>
          <p:nvPr/>
        </p:nvSpPr>
        <p:spPr>
          <a:xfrm>
            <a:off x="3472062" y="770764"/>
            <a:ext cx="4898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u="sng" dirty="0"/>
              <a:t>AUTORIZACI</a:t>
            </a:r>
            <a:r>
              <a:rPr lang="es-MX" b="1" u="sng" dirty="0">
                <a:cs typeface="Calibri"/>
              </a:rPr>
              <a:t>Ó</a:t>
            </a:r>
            <a:r>
              <a:rPr lang="es-MX" b="1" u="sng" dirty="0"/>
              <a:t>N DE PERMISO A LOS PUERTOS</a:t>
            </a:r>
          </a:p>
          <a:p>
            <a:pPr algn="ctr"/>
            <a:r>
              <a:rPr lang="es-MX" b="1" u="sng" dirty="0"/>
              <a:t>PRESENCIAL.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ADC8EFBE-96CF-6928-C2D4-AA608E3F1D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1680103"/>
              </p:ext>
            </p:extLst>
          </p:nvPr>
        </p:nvGraphicFramePr>
        <p:xfrm>
          <a:off x="2687781" y="2866588"/>
          <a:ext cx="568249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20709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72062" y="770764"/>
            <a:ext cx="4898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u="sng" dirty="0"/>
              <a:t>AUTORIZACI</a:t>
            </a:r>
            <a:r>
              <a:rPr lang="es-MX" b="1" u="sng" dirty="0">
                <a:cs typeface="Calibri"/>
              </a:rPr>
              <a:t>Ó</a:t>
            </a:r>
            <a:r>
              <a:rPr lang="es-MX" b="1" u="sng" dirty="0"/>
              <a:t>N DE PERMISO A LOS PUERTOS</a:t>
            </a:r>
          </a:p>
          <a:p>
            <a:pPr algn="ctr"/>
            <a:r>
              <a:rPr lang="es-MX" b="1" u="sng" dirty="0"/>
              <a:t>PRESENCIAL.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F6B950A5-0BCD-E157-B769-EAECCCB2B616}"/>
              </a:ext>
            </a:extLst>
          </p:cNvPr>
          <p:cNvGraphicFramePr>
            <a:graphicFrameLocks/>
          </p:cNvGraphicFramePr>
          <p:nvPr/>
        </p:nvGraphicFramePr>
        <p:xfrm>
          <a:off x="738187" y="2057400"/>
          <a:ext cx="1071562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58559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713534" y="360457"/>
            <a:ext cx="44601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AUTORIZACI</a:t>
            </a:r>
            <a:r>
              <a:rPr lang="es-MX" b="1" u="sng" dirty="0">
                <a:cs typeface="Calibri"/>
              </a:rPr>
              <a:t>Ó</a:t>
            </a:r>
            <a:r>
              <a:rPr lang="es-MX" b="1" u="sng" dirty="0"/>
              <a:t>N DE PERMISO A LOS PUERTOS</a:t>
            </a:r>
          </a:p>
          <a:p>
            <a:pPr algn="ctr"/>
            <a:r>
              <a:rPr lang="es-MX" b="1" u="sng" dirty="0"/>
              <a:t>PRESENCIAL.</a:t>
            </a:r>
            <a:endParaRPr lang="es-MX" dirty="0"/>
          </a:p>
        </p:txBody>
      </p:sp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3334881"/>
              </p:ext>
            </p:extLst>
          </p:nvPr>
        </p:nvGraphicFramePr>
        <p:xfrm>
          <a:off x="504825" y="1690688"/>
          <a:ext cx="11182349" cy="416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58559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E73B586-6AD4-B17D-345F-A41A8E1BA9B4}"/>
              </a:ext>
            </a:extLst>
          </p:cNvPr>
          <p:cNvSpPr/>
          <p:nvPr/>
        </p:nvSpPr>
        <p:spPr>
          <a:xfrm>
            <a:off x="3713534" y="360457"/>
            <a:ext cx="39985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LICENCIAS SHIP CHANDLER</a:t>
            </a:r>
          </a:p>
          <a:p>
            <a:pPr algn="ctr"/>
            <a:r>
              <a:rPr lang="es-MX" b="1" u="sng" dirty="0"/>
              <a:t>VÍA VUCERD.</a:t>
            </a:r>
            <a:endParaRPr lang="es-MX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C7314E71-C973-AC3C-E97C-3013D28CD7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3273967"/>
              </p:ext>
            </p:extLst>
          </p:nvPr>
        </p:nvGraphicFramePr>
        <p:xfrm>
          <a:off x="7090095" y="218323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1407658B-F8F2-0542-0F7E-D20F744E92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53840"/>
              </p:ext>
            </p:extLst>
          </p:nvPr>
        </p:nvGraphicFramePr>
        <p:xfrm>
          <a:off x="975360" y="205415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C7314E71-C973-AC3C-E97C-3013D28CD7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027901"/>
              </p:ext>
            </p:extLst>
          </p:nvPr>
        </p:nvGraphicFramePr>
        <p:xfrm>
          <a:off x="6781800" y="218323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3529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E73B586-6AD4-B17D-345F-A41A8E1BA9B4}"/>
              </a:ext>
            </a:extLst>
          </p:cNvPr>
          <p:cNvSpPr/>
          <p:nvPr/>
        </p:nvSpPr>
        <p:spPr>
          <a:xfrm>
            <a:off x="3713534" y="360457"/>
            <a:ext cx="39985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LICENCIAS SHIP CHANDLER</a:t>
            </a:r>
          </a:p>
          <a:p>
            <a:pPr algn="ctr"/>
            <a:r>
              <a:rPr lang="es-MX" b="1" u="sng" dirty="0"/>
              <a:t>VÍA VUCERD.</a:t>
            </a:r>
            <a:endParaRPr lang="es-MX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4568DB5D-53D2-EDA3-7DFD-2B1799C7FE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4220386"/>
              </p:ext>
            </p:extLst>
          </p:nvPr>
        </p:nvGraphicFramePr>
        <p:xfrm>
          <a:off x="917171" y="193270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23BF5E6-E70A-0125-D274-03C4572928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4472020"/>
              </p:ext>
            </p:extLst>
          </p:nvPr>
        </p:nvGraphicFramePr>
        <p:xfrm>
          <a:off x="5996247" y="2054159"/>
          <a:ext cx="4572000" cy="262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19706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E73B586-6AD4-B17D-345F-A41A8E1BA9B4}"/>
              </a:ext>
            </a:extLst>
          </p:cNvPr>
          <p:cNvSpPr/>
          <p:nvPr/>
        </p:nvSpPr>
        <p:spPr>
          <a:xfrm>
            <a:off x="3713534" y="360457"/>
            <a:ext cx="39985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LICENCIAS SHIP CHANDLER</a:t>
            </a:r>
          </a:p>
          <a:p>
            <a:pPr algn="ctr"/>
            <a:r>
              <a:rPr lang="es-MX" b="1" u="sng" dirty="0"/>
              <a:t>VÍA VUCERD.</a:t>
            </a:r>
            <a:endParaRPr lang="es-MX" dirty="0"/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B5A04082-8A3D-E6B6-A11C-D0B85DC99E94}"/>
              </a:ext>
            </a:extLst>
          </p:cNvPr>
          <p:cNvGraphicFramePr>
            <a:graphicFrameLocks/>
          </p:cNvGraphicFramePr>
          <p:nvPr/>
        </p:nvGraphicFramePr>
        <p:xfrm>
          <a:off x="2714625" y="2133600"/>
          <a:ext cx="676275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4571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E73B586-6AD4-B17D-345F-A41A8E1BA9B4}"/>
              </a:ext>
            </a:extLst>
          </p:cNvPr>
          <p:cNvSpPr/>
          <p:nvPr/>
        </p:nvSpPr>
        <p:spPr>
          <a:xfrm>
            <a:off x="3713534" y="360457"/>
            <a:ext cx="39985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LICENCIAS SHIP CHANDLER</a:t>
            </a:r>
          </a:p>
          <a:p>
            <a:pPr algn="ctr"/>
            <a:r>
              <a:rPr lang="es-MX" b="1" u="sng" dirty="0"/>
              <a:t>VÍA VUCERD.</a:t>
            </a:r>
            <a:endParaRPr lang="es-MX" dirty="0"/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E9450C40-E80C-24E3-7738-D6D3F7ACC1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4964108"/>
              </p:ext>
            </p:extLst>
          </p:nvPr>
        </p:nvGraphicFramePr>
        <p:xfrm>
          <a:off x="1385626" y="1436687"/>
          <a:ext cx="9620251" cy="5129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32465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E73B586-6AD4-B17D-345F-A41A8E1BA9B4}"/>
              </a:ext>
            </a:extLst>
          </p:cNvPr>
          <p:cNvSpPr/>
          <p:nvPr/>
        </p:nvSpPr>
        <p:spPr>
          <a:xfrm>
            <a:off x="3185028" y="386301"/>
            <a:ext cx="53485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RENOVACIÓN LICENCIAS SHIP CHANDLER</a:t>
            </a:r>
          </a:p>
          <a:p>
            <a:pPr algn="ctr"/>
            <a:r>
              <a:rPr lang="es-MX" b="1" u="sng" dirty="0"/>
              <a:t>VÍA VUCERD.</a:t>
            </a:r>
            <a:endParaRPr lang="es-MX" dirty="0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EA0349DB-4D84-E6BF-8E57-937D9BD4DF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4561439"/>
              </p:ext>
            </p:extLst>
          </p:nvPr>
        </p:nvGraphicFramePr>
        <p:xfrm>
          <a:off x="1091738" y="2057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008AF194-9930-B99E-532A-B0F74C7F72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4796211"/>
              </p:ext>
            </p:extLst>
          </p:nvPr>
        </p:nvGraphicFramePr>
        <p:xfrm>
          <a:off x="6677890" y="205415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817542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BE0F52DA-A6AC-D64F-E064-BD29634DDAA1}"/>
              </a:ext>
            </a:extLst>
          </p:cNvPr>
          <p:cNvSpPr/>
          <p:nvPr/>
        </p:nvSpPr>
        <p:spPr>
          <a:xfrm>
            <a:off x="3185028" y="386301"/>
            <a:ext cx="53485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RENOVACIÓN LICENCIAS SHIP CHANDLER</a:t>
            </a:r>
          </a:p>
          <a:p>
            <a:pPr algn="ctr"/>
            <a:r>
              <a:rPr lang="es-MX" b="1" u="sng" dirty="0"/>
              <a:t>VÌA VUCERD.</a:t>
            </a:r>
            <a:endParaRPr lang="es-MX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5A44138D-073E-F2F7-3AB4-2DA11AA72A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1020009"/>
              </p:ext>
            </p:extLst>
          </p:nvPr>
        </p:nvGraphicFramePr>
        <p:xfrm>
          <a:off x="1415934" y="211558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566BB310-3EEA-9ACF-A655-D4869CB47A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7094340"/>
              </p:ext>
            </p:extLst>
          </p:nvPr>
        </p:nvGraphicFramePr>
        <p:xfrm>
          <a:off x="6644640" y="2054159"/>
          <a:ext cx="4572000" cy="262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34497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92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FAA24938-A3BC-57B3-375F-412075605E90}"/>
              </a:ext>
            </a:extLst>
          </p:cNvPr>
          <p:cNvSpPr/>
          <p:nvPr/>
        </p:nvSpPr>
        <p:spPr>
          <a:xfrm>
            <a:off x="3185028" y="386301"/>
            <a:ext cx="53485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RENOVACIÓN LICENCIAS SHIP CHANDLER</a:t>
            </a:r>
          </a:p>
          <a:p>
            <a:pPr algn="ctr"/>
            <a:r>
              <a:rPr lang="es-MX" b="1" u="sng" dirty="0"/>
              <a:t>VÌA VUCERD.</a:t>
            </a:r>
            <a:endParaRPr lang="es-MX" dirty="0"/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A93F1F50-F429-B244-4944-0D1CF557C7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4399676"/>
              </p:ext>
            </p:extLst>
          </p:nvPr>
        </p:nvGraphicFramePr>
        <p:xfrm>
          <a:off x="1820488" y="2190749"/>
          <a:ext cx="8204662" cy="3303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35900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39418" y="1124758"/>
            <a:ext cx="1074298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sz="2000" dirty="0"/>
          </a:p>
          <a:p>
            <a:endParaRPr lang="es-MX" sz="2000" b="1" u="sng" dirty="0"/>
          </a:p>
          <a:p>
            <a:pPr algn="ctr"/>
            <a:r>
              <a:rPr lang="es-MX" sz="3200" b="1" dirty="0"/>
              <a:t>ASPECTOS T</a:t>
            </a:r>
            <a:r>
              <a:rPr lang="es-MX" sz="3200" b="1" dirty="0">
                <a:cs typeface="Calibri"/>
              </a:rPr>
              <a:t>É</a:t>
            </a:r>
            <a:r>
              <a:rPr lang="es-MX" sz="3200" b="1" dirty="0"/>
              <a:t>CNICOS</a:t>
            </a:r>
          </a:p>
          <a:p>
            <a:endParaRPr lang="es-MX" sz="2000" dirty="0"/>
          </a:p>
          <a:p>
            <a:endParaRPr lang="es-MX" sz="2000" dirty="0"/>
          </a:p>
          <a:p>
            <a:endParaRPr lang="es-MX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MX" sz="2000" dirty="0"/>
              <a:t>Se utiliz</a:t>
            </a:r>
            <a:r>
              <a:rPr lang="es-MX" sz="2000" dirty="0">
                <a:cs typeface="Calibri"/>
              </a:rPr>
              <a:t>ó</a:t>
            </a:r>
            <a:r>
              <a:rPr lang="es-MX" sz="2000" dirty="0"/>
              <a:t> como universo el número de empresas que solicitaron los servicios desde el mes de </a:t>
            </a:r>
            <a:r>
              <a:rPr lang="es-MX" sz="2000" dirty="0" smtClean="0"/>
              <a:t>Mayo 2025 </a:t>
            </a:r>
            <a:r>
              <a:rPr lang="es-MX" sz="2000" dirty="0"/>
              <a:t>hasta </a:t>
            </a:r>
            <a:r>
              <a:rPr lang="es-MX" sz="2000" dirty="0" smtClean="0"/>
              <a:t>Septiembre </a:t>
            </a:r>
            <a:r>
              <a:rPr lang="es-MX" sz="2000" dirty="0"/>
              <a:t>del año </a:t>
            </a:r>
            <a:r>
              <a:rPr lang="es-MX" sz="2000" dirty="0" smtClean="0"/>
              <a:t>2025.</a:t>
            </a:r>
            <a:endParaRPr lang="es-MX" sz="2000" dirty="0"/>
          </a:p>
          <a:p>
            <a:endParaRPr lang="es-MX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MX" sz="2000" dirty="0"/>
              <a:t>Se encuestaron los servicios solicitados de forma presencial y vía VUCERD.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s-MX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MX" sz="2000" dirty="0"/>
              <a:t>La muestra fue seleccionada atendiendo al resultado de la calculadora de muestras (detalles en la ficha técnica de cada servicio), con un margen de error del 5% y un nivel de confianza de 95%.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s-MX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MX" sz="2000" dirty="0"/>
              <a:t>La encuesta fue realizada vía telefónica.</a:t>
            </a:r>
          </a:p>
        </p:txBody>
      </p:sp>
    </p:spTree>
    <p:extLst>
      <p:ext uri="{BB962C8B-B14F-4D97-AF65-F5344CB8AC3E}">
        <p14:creationId xmlns:p14="http://schemas.microsoft.com/office/powerpoint/2010/main" val="1135999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52C11713-FB7C-2971-A57A-0303B8FAC4D2}"/>
              </a:ext>
            </a:extLst>
          </p:cNvPr>
          <p:cNvSpPr/>
          <p:nvPr/>
        </p:nvSpPr>
        <p:spPr>
          <a:xfrm>
            <a:off x="3185028" y="386301"/>
            <a:ext cx="53485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RENOVACIÓN LICENCIAS SHIP CHANDLER</a:t>
            </a:r>
          </a:p>
          <a:p>
            <a:pPr algn="ctr"/>
            <a:r>
              <a:rPr lang="es-MX" b="1" u="sng" dirty="0"/>
              <a:t>VÍA VUCERD.</a:t>
            </a:r>
            <a:endParaRPr lang="es-MX" dirty="0"/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FD9D5E58-B7C8-77EF-E8E9-8A4E39A659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7360258"/>
              </p:ext>
            </p:extLst>
          </p:nvPr>
        </p:nvGraphicFramePr>
        <p:xfrm>
          <a:off x="1676399" y="1854993"/>
          <a:ext cx="8839201" cy="3706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1370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53657" y="398584"/>
            <a:ext cx="6733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DESCUENTO EN PARQUEO DE VEHÍCULOS IMPORTADOS</a:t>
            </a:r>
            <a:endParaRPr lang="es-MX" dirty="0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9972689"/>
              </p:ext>
            </p:extLst>
          </p:nvPr>
        </p:nvGraphicFramePr>
        <p:xfrm>
          <a:off x="676102" y="1969510"/>
          <a:ext cx="4572000" cy="366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6">
            <a:extLst>
              <a:ext uri="{FF2B5EF4-FFF2-40B4-BE49-F238E27FC236}">
                <a16:creationId xmlns:a16="http://schemas.microsoft.com/office/drawing/2014/main" id="{00000000-0008-0000-05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0264328"/>
              </p:ext>
            </p:extLst>
          </p:nvPr>
        </p:nvGraphicFramePr>
        <p:xfrm>
          <a:off x="6014951" y="2286794"/>
          <a:ext cx="4572000" cy="3428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044204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75688" y="386861"/>
            <a:ext cx="6733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DESCUENTO EN PARQUEO DE VEHÍCULOS IMPORTADOS</a:t>
            </a:r>
            <a:endParaRPr lang="es-MX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0000000-0008-0000-0500-00000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5422668"/>
              </p:ext>
            </p:extLst>
          </p:nvPr>
        </p:nvGraphicFramePr>
        <p:xfrm>
          <a:off x="730308" y="1613967"/>
          <a:ext cx="4895850" cy="2200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2">
            <a:extLst>
              <a:ext uri="{FF2B5EF4-FFF2-40B4-BE49-F238E27FC236}">
                <a16:creationId xmlns:a16="http://schemas.microsoft.com/office/drawing/2014/main" id="{00000000-0008-0000-0500-00000D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8295514"/>
              </p:ext>
            </p:extLst>
          </p:nvPr>
        </p:nvGraphicFramePr>
        <p:xfrm>
          <a:off x="6258272" y="1690688"/>
          <a:ext cx="4895850" cy="2200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4">
            <a:extLst>
              <a:ext uri="{FF2B5EF4-FFF2-40B4-BE49-F238E27FC236}">
                <a16:creationId xmlns:a16="http://schemas.microsoft.com/office/drawing/2014/main" id="{00000000-0008-0000-0500-00000F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2728408"/>
              </p:ext>
            </p:extLst>
          </p:nvPr>
        </p:nvGraphicFramePr>
        <p:xfrm>
          <a:off x="464300" y="3949179"/>
          <a:ext cx="4895850" cy="292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302DC9F6-6010-6AD4-7DA0-35F174CC57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2335289"/>
              </p:ext>
            </p:extLst>
          </p:nvPr>
        </p:nvGraphicFramePr>
        <p:xfrm>
          <a:off x="6058594" y="382347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722001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8"/>
            <a:ext cx="12192000" cy="68546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53657" y="398584"/>
            <a:ext cx="6733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DESCUENTO EN PARQUEO DE VEHÍCULOS IMPORTADOS</a:t>
            </a:r>
            <a:endParaRPr lang="es-MX" dirty="0"/>
          </a:p>
        </p:txBody>
      </p:sp>
      <p:graphicFrame>
        <p:nvGraphicFramePr>
          <p:cNvPr id="8" name="Chart 5">
            <a:extLst>
              <a:ext uri="{FF2B5EF4-FFF2-40B4-BE49-F238E27FC236}">
                <a16:creationId xmlns:a16="http://schemas.microsoft.com/office/drawing/2014/main" id="{00000000-0008-0000-05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3586796"/>
              </p:ext>
            </p:extLst>
          </p:nvPr>
        </p:nvGraphicFramePr>
        <p:xfrm>
          <a:off x="1928552" y="1866900"/>
          <a:ext cx="8154785" cy="3760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20016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53657" y="398584"/>
            <a:ext cx="6733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DESCUENTO EN PARQUEO DE VEHÍCULOS IMPORTADOS</a:t>
            </a:r>
            <a:endParaRPr lang="es-MX" dirty="0"/>
          </a:p>
        </p:txBody>
      </p:sp>
      <p:graphicFrame>
        <p:nvGraphicFramePr>
          <p:cNvPr id="8" name="Chart 2">
            <a:extLst>
              <a:ext uri="{FF2B5EF4-FFF2-40B4-BE49-F238E27FC236}">
                <a16:creationId xmlns:a16="http://schemas.microsoft.com/office/drawing/2014/main" id="{00000000-0008-0000-05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9356114"/>
              </p:ext>
            </p:extLst>
          </p:nvPr>
        </p:nvGraphicFramePr>
        <p:xfrm>
          <a:off x="1241628" y="1825625"/>
          <a:ext cx="9858374" cy="4000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20016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72062" y="770764"/>
            <a:ext cx="4898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u="sng" dirty="0"/>
              <a:t>RENOVACI</a:t>
            </a:r>
            <a:r>
              <a:rPr lang="es-MX" b="1" u="sng" dirty="0">
                <a:cs typeface="Calibri"/>
              </a:rPr>
              <a:t>Ó</a:t>
            </a:r>
            <a:r>
              <a:rPr lang="es-MX" b="1" u="sng" dirty="0"/>
              <a:t>N DE LICENCIA DE REMOLCADORES</a:t>
            </a:r>
          </a:p>
          <a:p>
            <a:pPr algn="ctr"/>
            <a:r>
              <a:rPr lang="es-MX" b="1" u="sng" dirty="0"/>
              <a:t>VÍA VUCE.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3CB08F07-940A-735C-7D1F-916ED3A3E0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736264"/>
              </p:ext>
            </p:extLst>
          </p:nvPr>
        </p:nvGraphicFramePr>
        <p:xfrm>
          <a:off x="1610497" y="221391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2D09D8DE-B2B0-9724-194A-C5AD3BCABC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8964136"/>
              </p:ext>
            </p:extLst>
          </p:nvPr>
        </p:nvGraphicFramePr>
        <p:xfrm>
          <a:off x="6429633" y="227982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96154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72062" y="770764"/>
            <a:ext cx="4898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u="sng" dirty="0"/>
              <a:t>RENOVACI</a:t>
            </a:r>
            <a:r>
              <a:rPr lang="es-MX" b="1" u="sng" dirty="0">
                <a:cs typeface="Calibri"/>
              </a:rPr>
              <a:t>Ó</a:t>
            </a:r>
            <a:r>
              <a:rPr lang="es-MX" b="1" u="sng" dirty="0"/>
              <a:t>N DE LICENCIA DE REMOLCADORES </a:t>
            </a:r>
          </a:p>
          <a:p>
            <a:pPr algn="ctr"/>
            <a:r>
              <a:rPr lang="es-MX" b="1" u="sng" dirty="0"/>
              <a:t>VÍA VUCE.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27625F21-52FB-5705-BD9F-9884341C44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1243421"/>
              </p:ext>
            </p:extLst>
          </p:nvPr>
        </p:nvGraphicFramePr>
        <p:xfrm>
          <a:off x="1569308" y="204916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356A9F41-2EBB-0804-D2DE-3636F8C3D8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2256112"/>
              </p:ext>
            </p:extLst>
          </p:nvPr>
        </p:nvGraphicFramePr>
        <p:xfrm>
          <a:off x="6915665" y="2089836"/>
          <a:ext cx="4572000" cy="262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385988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72062" y="770764"/>
            <a:ext cx="4898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u="sng" dirty="0"/>
              <a:t>RENOVACI</a:t>
            </a:r>
            <a:r>
              <a:rPr lang="es-MX" b="1" u="sng" dirty="0">
                <a:cs typeface="Calibri"/>
              </a:rPr>
              <a:t>Ó</a:t>
            </a:r>
            <a:r>
              <a:rPr lang="es-MX" b="1" u="sng" dirty="0"/>
              <a:t>N DE LICENCIA DE REMOLCADORES</a:t>
            </a:r>
          </a:p>
          <a:p>
            <a:pPr algn="ctr"/>
            <a:r>
              <a:rPr lang="es-MX" b="1" u="sng" dirty="0"/>
              <a:t>VÍA VUCE.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617C2757-C2CE-FEC8-D869-7A0460932A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2468282"/>
              </p:ext>
            </p:extLst>
          </p:nvPr>
        </p:nvGraphicFramePr>
        <p:xfrm>
          <a:off x="2215979" y="2133599"/>
          <a:ext cx="7479956" cy="3122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229264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72062" y="770764"/>
            <a:ext cx="4898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u="sng" dirty="0"/>
              <a:t>RENOVACI</a:t>
            </a:r>
            <a:r>
              <a:rPr lang="es-MX" b="1" u="sng" dirty="0">
                <a:cs typeface="Calibri"/>
              </a:rPr>
              <a:t>Ó</a:t>
            </a:r>
            <a:r>
              <a:rPr lang="es-MX" b="1" u="sng" dirty="0"/>
              <a:t>N DE LICENCIA DE REMOLCADORES</a:t>
            </a:r>
          </a:p>
          <a:p>
            <a:pPr algn="ctr"/>
            <a:r>
              <a:rPr lang="es-MX" b="1" u="sng" dirty="0"/>
              <a:t>VÍA VUCE.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6791B7B8-D67F-3CEA-268E-57374DA8FE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1963529"/>
              </p:ext>
            </p:extLst>
          </p:nvPr>
        </p:nvGraphicFramePr>
        <p:xfrm>
          <a:off x="972064" y="1631156"/>
          <a:ext cx="9786551" cy="3595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852935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46892" y="3059668"/>
            <a:ext cx="55072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200" b="1" u="sng" dirty="0"/>
              <a:t>NIVEL DE SATISFACCI</a:t>
            </a:r>
            <a:r>
              <a:rPr lang="es-MX" sz="2200" b="1" u="sng" dirty="0">
                <a:cs typeface="Calibri"/>
              </a:rPr>
              <a:t>Ó</a:t>
            </a:r>
            <a:r>
              <a:rPr lang="es-MX" sz="2200" b="1" u="sng" dirty="0"/>
              <a:t>N CIUDADANA OBTENIDA POR TIPO DE SERVICIO</a:t>
            </a:r>
          </a:p>
        </p:txBody>
      </p:sp>
    </p:spTree>
    <p:extLst>
      <p:ext uri="{BB962C8B-B14F-4D97-AF65-F5344CB8AC3E}">
        <p14:creationId xmlns:p14="http://schemas.microsoft.com/office/powerpoint/2010/main" val="2284769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30724" y="12720"/>
            <a:ext cx="10930551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3200" dirty="0"/>
          </a:p>
          <a:p>
            <a:pPr algn="ctr"/>
            <a:r>
              <a:rPr lang="es-MX" sz="3200" b="1" dirty="0"/>
              <a:t>DIMENSIONES A CONSIDERAR</a:t>
            </a:r>
          </a:p>
          <a:p>
            <a:pPr algn="ctr"/>
            <a:endParaRPr lang="es-MX" sz="2000" dirty="0"/>
          </a:p>
          <a:p>
            <a:pPr algn="just"/>
            <a:endParaRPr lang="es-MX" sz="2000" dirty="0">
              <a:cs typeface="Museo Sans 500"/>
            </a:endParaRPr>
          </a:p>
          <a:p>
            <a:pPr lvl="0" algn="ctr"/>
            <a:r>
              <a:rPr lang="es-MX" sz="2400" b="1" u="sng" dirty="0"/>
              <a:t>Elementos Tangibles del servicio </a:t>
            </a:r>
          </a:p>
          <a:p>
            <a:pPr lvl="0" algn="ctr"/>
            <a:endParaRPr lang="es-MX" sz="2000" dirty="0"/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 comodidad en el área de espera de los servicios, en la Institución.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Los elementos materiales (folletos, letreros, afiches, escritos) son visualmente llamativos y de utilidad.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El estado físico del área de atención al usuario de los servicios.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Las oficinas (ventanillas, módulos) están debidamente identificadas.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 apariencia física de los empleados (uniforme, identificación, higiene) está acorde al servicio que ofrecen.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 modernización de las instalaciones y los equipos.</a:t>
            </a: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n-US" sz="2400" dirty="0">
              <a:cs typeface="Museo Sans 500"/>
            </a:endParaRPr>
          </a:p>
        </p:txBody>
      </p:sp>
    </p:spTree>
    <p:extLst>
      <p:ext uri="{BB962C8B-B14F-4D97-AF65-F5344CB8AC3E}">
        <p14:creationId xmlns:p14="http://schemas.microsoft.com/office/powerpoint/2010/main" val="35772550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477893"/>
              </p:ext>
            </p:extLst>
          </p:nvPr>
        </p:nvGraphicFramePr>
        <p:xfrm>
          <a:off x="1845425" y="2057400"/>
          <a:ext cx="8578735" cy="3495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422201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0959129"/>
              </p:ext>
            </p:extLst>
          </p:nvPr>
        </p:nvGraphicFramePr>
        <p:xfrm>
          <a:off x="1509711" y="1690687"/>
          <a:ext cx="9928601" cy="4261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67363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8"/>
            <a:ext cx="12192000" cy="6854692"/>
          </a:xfrm>
          <a:prstGeom prst="rect">
            <a:avLst/>
          </a:prstGeom>
        </p:spPr>
      </p:pic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9596018"/>
              </p:ext>
            </p:extLst>
          </p:nvPr>
        </p:nvGraphicFramePr>
        <p:xfrm>
          <a:off x="1985962" y="2057399"/>
          <a:ext cx="8820583" cy="3711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228101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DO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8"/>
            <a:ext cx="12192000" cy="6854692"/>
          </a:xfrm>
          <a:prstGeom prst="rect">
            <a:avLst/>
          </a:prstGeom>
        </p:spPr>
      </p:pic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4672127"/>
              </p:ext>
            </p:extLst>
          </p:nvPr>
        </p:nvGraphicFramePr>
        <p:xfrm>
          <a:off x="684501" y="1825625"/>
          <a:ext cx="10587558" cy="3878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627693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DO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8"/>
            <a:ext cx="12192000" cy="6854692"/>
          </a:xfrm>
          <a:prstGeom prst="rect">
            <a:avLst/>
          </a:prstGeom>
        </p:spPr>
      </p:pic>
      <p:sp>
        <p:nvSpPr>
          <p:cNvPr id="5" name="Rectangle 6"/>
          <p:cNvSpPr/>
          <p:nvPr/>
        </p:nvSpPr>
        <p:spPr>
          <a:xfrm>
            <a:off x="508739" y="3308"/>
            <a:ext cx="8626948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MX" sz="2200" b="1" u="sng" dirty="0"/>
          </a:p>
          <a:p>
            <a:r>
              <a:rPr lang="es-ES" sz="2400" dirty="0" smtClean="0"/>
              <a:t>-Índice </a:t>
            </a:r>
            <a:r>
              <a:rPr lang="es-ES" sz="2400" dirty="0"/>
              <a:t>de Satisfacción por Servicio (Octubre 2025</a:t>
            </a:r>
            <a:r>
              <a:rPr lang="es-ES" sz="2400" dirty="0" smtClean="0"/>
              <a:t>):</a:t>
            </a:r>
            <a:r>
              <a:rPr lang="es-ES" sz="2400" dirty="0" smtClean="0"/>
              <a:t>Los servicios digitales (VUCERD), muestran una satisfacción perfecta(100%), mientras que los servicios presenciales tienen una ligera caída (91%).</a:t>
            </a:r>
          </a:p>
          <a:p>
            <a:pPr algn="just"/>
            <a:r>
              <a:rPr lang="es-ES" sz="2400" dirty="0" smtClean="0"/>
              <a:t>-Análisis </a:t>
            </a:r>
            <a:r>
              <a:rPr lang="es-ES" sz="2400" dirty="0"/>
              <a:t>por Dimensión Evaluada (Permiso a Puertos</a:t>
            </a:r>
            <a:r>
              <a:rPr lang="es-ES" sz="2400" dirty="0" smtClean="0"/>
              <a:t>):</a:t>
            </a:r>
            <a:r>
              <a:rPr lang="es-ES" sz="2400" dirty="0" smtClean="0"/>
              <a:t>Aunque todas las dimensiones están por encima de 90%, Empatía/Accesibilidad es la más baja, lo que sugiere oportunidades de mejora en información, atención personalizada y facilidad de acceso.</a:t>
            </a:r>
          </a:p>
          <a:p>
            <a:pPr algn="just"/>
            <a:r>
              <a:rPr lang="es-ES" sz="2400" dirty="0" smtClean="0"/>
              <a:t>-Tendencia </a:t>
            </a:r>
            <a:r>
              <a:rPr lang="es-ES" sz="2400" dirty="0"/>
              <a:t>Histórica del Índice de Satisfacción (2022–2025</a:t>
            </a:r>
            <a:r>
              <a:rPr lang="es-ES" sz="2400" dirty="0" smtClean="0"/>
              <a:t>):</a:t>
            </a:r>
            <a:r>
              <a:rPr lang="es-ES" sz="2400" dirty="0" smtClean="0"/>
              <a:t>La satisfacción ha mejorado significativamente desde 2022, con </a:t>
            </a:r>
            <a:r>
              <a:rPr lang="es-ES" sz="2400" dirty="0" err="1" smtClean="0"/>
              <a:t>pociso</a:t>
            </a:r>
            <a:r>
              <a:rPr lang="es-ES" sz="2400" dirty="0" smtClean="0"/>
              <a:t> en 2023 y 2024. en 2025 se mantiene estable.</a:t>
            </a:r>
          </a:p>
          <a:p>
            <a:pPr algn="just"/>
            <a:r>
              <a:rPr lang="es-ES" sz="2400" dirty="0" smtClean="0"/>
              <a:t>-Hallazgos clave: los servicios digitales tienen mejor percepción que los presenciales. Las dimensiones mas débiles son empatía/accesibilidad y capacidad de respuesta. La satisfacción general se mantiene alta y estable, lo que indica buena gestión institucional.</a:t>
            </a:r>
          </a:p>
          <a:p>
            <a:pPr algn="just"/>
            <a:endParaRPr lang="es-MX" sz="2200" dirty="0"/>
          </a:p>
        </p:txBody>
      </p:sp>
    </p:spTree>
    <p:extLst>
      <p:ext uri="{BB962C8B-B14F-4D97-AF65-F5344CB8AC3E}">
        <p14:creationId xmlns:p14="http://schemas.microsoft.com/office/powerpoint/2010/main" val="15376882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8"/>
            <a:ext cx="12192000" cy="6854692"/>
          </a:xfrm>
          <a:prstGeom prst="rect">
            <a:avLst/>
          </a:prstGeom>
        </p:spPr>
      </p:pic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7792209"/>
              </p:ext>
            </p:extLst>
          </p:nvPr>
        </p:nvGraphicFramePr>
        <p:xfrm>
          <a:off x="1100137" y="2057400"/>
          <a:ext cx="10333982" cy="3651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9" name="Rectangle 6"/>
          <p:cNvSpPr/>
          <p:nvPr/>
        </p:nvSpPr>
        <p:spPr>
          <a:xfrm>
            <a:off x="1572768" y="1022843"/>
            <a:ext cx="936142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200" b="1" u="sng" dirty="0" smtClean="0"/>
              <a:t>PLAN DE ACCIÒN 2025</a:t>
            </a:r>
          </a:p>
          <a:p>
            <a:pPr algn="ctr"/>
            <a:endParaRPr lang="es-MX" sz="2200" b="1" u="sng" dirty="0"/>
          </a:p>
          <a:p>
            <a:pPr algn="ctr"/>
            <a:endParaRPr lang="es-MX" sz="2200" b="1" u="sng" dirty="0" smtClean="0"/>
          </a:p>
          <a:p>
            <a:pPr algn="just"/>
            <a:endParaRPr lang="es-MX" sz="2200" b="1" u="sng" dirty="0"/>
          </a:p>
          <a:p>
            <a:pPr algn="just"/>
            <a:r>
              <a:rPr lang="es-ES" sz="2400" dirty="0"/>
              <a:t>Atendiendo a los resultados del índice de satisfacción de los usuarios, tanto en servicios presenciales como virtuales, se establece como plan de acción comunicar a la Dirección de Logística la necesidad de implementar mejoras continuas, garantizando que se mantengan los niveles satisfactorios en las próximas evaluaciones.</a:t>
            </a:r>
            <a:endParaRPr lang="es-MX" sz="2200" b="1" u="sng" dirty="0"/>
          </a:p>
        </p:txBody>
      </p:sp>
    </p:spTree>
    <p:extLst>
      <p:ext uri="{BB962C8B-B14F-4D97-AF65-F5344CB8AC3E}">
        <p14:creationId xmlns:p14="http://schemas.microsoft.com/office/powerpoint/2010/main" val="11421121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3"/>
            <a:ext cx="12192000" cy="6854692"/>
          </a:xfrm>
          <a:prstGeom prst="rect">
            <a:avLst/>
          </a:prstGeom>
        </p:spPr>
      </p:pic>
      <p:pic>
        <p:nvPicPr>
          <p:cNvPr id="5" name="Picture 2" descr="via GIPHY | Thanks gif, Gif instagram, 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678" y="786678"/>
            <a:ext cx="5284643" cy="528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420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39418" y="1124758"/>
            <a:ext cx="80318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DO" sz="2000" dirty="0"/>
          </a:p>
          <a:p>
            <a:pPr algn="just"/>
            <a:endParaRPr lang="es-DO" sz="2000" dirty="0"/>
          </a:p>
          <a:p>
            <a:pPr algn="just"/>
            <a:endParaRPr lang="es-DO" sz="2000" dirty="0"/>
          </a:p>
          <a:p>
            <a:pPr algn="just"/>
            <a:endParaRPr lang="en-US" sz="2400" dirty="0">
              <a:cs typeface="Museo Sans 500"/>
            </a:endParaRPr>
          </a:p>
          <a:p>
            <a:pPr algn="just"/>
            <a:r>
              <a:rPr lang="es-ES" sz="2400" dirty="0">
                <a:cs typeface="Museo Sans 500"/>
              </a:rPr>
              <a:t> </a:t>
            </a:r>
            <a:endParaRPr lang="en-US" sz="2400" dirty="0">
              <a:cs typeface="Museo Sans 50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0" y="859066"/>
            <a:ext cx="6096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s-MX" sz="4000" dirty="0"/>
          </a:p>
          <a:p>
            <a:pPr algn="ctr"/>
            <a:endParaRPr lang="es-MX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30724" y="12720"/>
            <a:ext cx="10930551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3200" dirty="0"/>
          </a:p>
          <a:p>
            <a:pPr algn="ctr"/>
            <a:r>
              <a:rPr lang="es-MX" sz="3200" b="1" dirty="0"/>
              <a:t>DIMENSIONES A CONSIDERAR</a:t>
            </a:r>
          </a:p>
          <a:p>
            <a:pPr algn="ctr"/>
            <a:endParaRPr lang="es-MX" sz="2000" dirty="0"/>
          </a:p>
          <a:p>
            <a:pPr algn="just"/>
            <a:endParaRPr lang="es-MX" sz="2000" dirty="0">
              <a:cs typeface="Museo Sans 500"/>
            </a:endParaRPr>
          </a:p>
          <a:p>
            <a:pPr lvl="0" algn="ctr"/>
            <a:r>
              <a:rPr lang="es-MX" sz="2400" b="1" u="sng" dirty="0"/>
              <a:t>Eficacia/Confiabilidad</a:t>
            </a:r>
          </a:p>
          <a:p>
            <a:pPr lvl="0" algn="ctr"/>
            <a:endParaRPr lang="es-MX" sz="2400" b="1" u="sng" dirty="0"/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 seguridad (confianza) de que en la atención brindada el trámite o gestión se resolvió correctamente.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El cumplimiento de los plazos de tramitación o de realización de la gestión.</a:t>
            </a:r>
          </a:p>
          <a:p>
            <a:pPr algn="just"/>
            <a:endParaRPr lang="es-MX" sz="2000" dirty="0">
              <a:cs typeface="Museo Sans 500"/>
            </a:endParaRPr>
          </a:p>
          <a:p>
            <a:pPr lvl="0" algn="ctr"/>
            <a:r>
              <a:rPr lang="es-MX" sz="2400" b="1" u="sng" dirty="0"/>
              <a:t>Capacidad de Respuesta</a:t>
            </a:r>
          </a:p>
          <a:p>
            <a:pPr lvl="0" algn="ctr"/>
            <a:endParaRPr lang="es-MX" sz="2400" b="1" u="sng" dirty="0"/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El tiempo que dedica el personal  que atiende al cliente.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El tiempo de  espera hasta que atienden al cliente.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El tiempo que normalmente tarda la Institución para dar respuesta al servicio solicitado.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 disposición de ayuda  en la obtención del servicio solicitado.</a:t>
            </a: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n-US" sz="2400" dirty="0">
              <a:cs typeface="Museo Sans 500"/>
            </a:endParaRPr>
          </a:p>
        </p:txBody>
      </p:sp>
    </p:spTree>
    <p:extLst>
      <p:ext uri="{BB962C8B-B14F-4D97-AF65-F5344CB8AC3E}">
        <p14:creationId xmlns:p14="http://schemas.microsoft.com/office/powerpoint/2010/main" val="6843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39418" y="1124758"/>
            <a:ext cx="80318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DO" sz="2000" dirty="0"/>
          </a:p>
          <a:p>
            <a:pPr algn="just"/>
            <a:endParaRPr lang="es-DO" sz="2000" dirty="0"/>
          </a:p>
          <a:p>
            <a:pPr algn="just"/>
            <a:endParaRPr lang="es-DO" sz="2000" dirty="0"/>
          </a:p>
          <a:p>
            <a:pPr algn="just"/>
            <a:endParaRPr lang="en-US" sz="2400" dirty="0">
              <a:cs typeface="Museo Sans 500"/>
            </a:endParaRPr>
          </a:p>
          <a:p>
            <a:pPr algn="just"/>
            <a:r>
              <a:rPr lang="es-ES" sz="2400" dirty="0">
                <a:cs typeface="Museo Sans 500"/>
              </a:rPr>
              <a:t> </a:t>
            </a:r>
            <a:endParaRPr lang="en-US" sz="2400" dirty="0">
              <a:cs typeface="Museo Sans 500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630724" y="12720"/>
            <a:ext cx="10930551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3200" dirty="0"/>
          </a:p>
          <a:p>
            <a:pPr algn="ctr"/>
            <a:r>
              <a:rPr lang="es-MX" sz="3200" b="1" dirty="0"/>
              <a:t>DIMENSIONES A CONSIDERAR</a:t>
            </a:r>
          </a:p>
          <a:p>
            <a:pPr algn="ctr"/>
            <a:endParaRPr lang="es-MX" sz="2000" dirty="0"/>
          </a:p>
          <a:p>
            <a:pPr algn="just"/>
            <a:endParaRPr lang="es-MX" sz="2000" dirty="0">
              <a:cs typeface="Museo Sans 500"/>
            </a:endParaRPr>
          </a:p>
          <a:p>
            <a:pPr lvl="0" algn="ctr"/>
            <a:r>
              <a:rPr lang="es-MX" sz="2400" b="1" u="sng" dirty="0"/>
              <a:t>Profesionalidad/Confianza en el Personal</a:t>
            </a:r>
          </a:p>
          <a:p>
            <a:pPr lvl="0" algn="ctr"/>
            <a:endParaRPr lang="es-MX" sz="2400" b="1" u="sng" dirty="0"/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El trato que  da el personal, inspira confianza?.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 profesionalidad del personal que da el servicio.</a:t>
            </a:r>
          </a:p>
          <a:p>
            <a:pPr algn="just"/>
            <a:endParaRPr lang="es-MX" sz="2000" dirty="0">
              <a:cs typeface="Museo Sans 500"/>
            </a:endParaRPr>
          </a:p>
          <a:p>
            <a:pPr lvl="0" algn="ctr"/>
            <a:r>
              <a:rPr lang="es-MX" sz="2400" b="1" u="sng" dirty="0"/>
              <a:t>Empatía/Accesibilidad</a:t>
            </a:r>
          </a:p>
          <a:p>
            <a:pPr lvl="0" algn="ctr"/>
            <a:endParaRPr lang="es-MX" sz="2400" b="1" u="sng" dirty="0"/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 información que se le proporciona al cliente sobre el trámite o gestión, es suficiente y útil?.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El horario de atención al público.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 facilidad con que se consigue una cita.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Facilidad de localizar las instalaciones de la institución.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Claridad y comprensión de la información proporcionada.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 atención personalizada que le brindaron al cliente.</a:t>
            </a: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n-US" sz="2400" dirty="0">
              <a:cs typeface="Museo Sans 500"/>
            </a:endParaRPr>
          </a:p>
        </p:txBody>
      </p:sp>
    </p:spTree>
    <p:extLst>
      <p:ext uri="{BB962C8B-B14F-4D97-AF65-F5344CB8AC3E}">
        <p14:creationId xmlns:p14="http://schemas.microsoft.com/office/powerpoint/2010/main" val="3671401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39418" y="1124758"/>
            <a:ext cx="80318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DO" sz="2000" dirty="0"/>
          </a:p>
          <a:p>
            <a:pPr algn="just"/>
            <a:endParaRPr lang="es-DO" sz="2000" dirty="0"/>
          </a:p>
          <a:p>
            <a:pPr algn="just"/>
            <a:endParaRPr lang="es-DO" sz="2000" dirty="0"/>
          </a:p>
          <a:p>
            <a:pPr algn="just"/>
            <a:endParaRPr lang="en-US" sz="2400" dirty="0">
              <a:cs typeface="Museo Sans 500"/>
            </a:endParaRPr>
          </a:p>
          <a:p>
            <a:pPr algn="just"/>
            <a:r>
              <a:rPr lang="es-ES" sz="2400" dirty="0">
                <a:cs typeface="Museo Sans 500"/>
              </a:rPr>
              <a:t> </a:t>
            </a:r>
            <a:endParaRPr lang="en-US" sz="2400" dirty="0">
              <a:cs typeface="Museo Sans 500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630723" y="1876689"/>
            <a:ext cx="1093055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3200" dirty="0"/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n-US" sz="2400" dirty="0">
              <a:cs typeface="Museo Sans 50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416" y="135463"/>
            <a:ext cx="11828584" cy="8340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400" dirty="0">
              <a:cs typeface="Museo Sans 500"/>
            </a:endParaRPr>
          </a:p>
          <a:p>
            <a:pPr algn="ctr"/>
            <a:r>
              <a:rPr lang="es-ES" sz="2400" b="1" dirty="0">
                <a:cs typeface="Museo Sans 500"/>
              </a:rPr>
              <a:t> </a:t>
            </a:r>
            <a:r>
              <a:rPr lang="es-ES" sz="3200" b="1" dirty="0">
                <a:cs typeface="Museo Sans 500"/>
              </a:rPr>
              <a:t>ENFOQUE DE LA ENCUESTA</a:t>
            </a:r>
          </a:p>
          <a:p>
            <a:pPr marL="457200" lvl="0" indent="-457200">
              <a:buFont typeface="+mj-lt"/>
              <a:buAutoNum type="arabicPeriod"/>
            </a:pPr>
            <a:endParaRPr lang="es-MX" sz="2400" u="sng" dirty="0"/>
          </a:p>
          <a:p>
            <a:pPr lvl="0" algn="ctr"/>
            <a:endParaRPr lang="es-MX" sz="2400" dirty="0"/>
          </a:p>
          <a:p>
            <a:pPr lvl="0" algn="ctr"/>
            <a:r>
              <a:rPr lang="es-MX" sz="2400" b="1" dirty="0"/>
              <a:t>La encuesta se enfoca en 6 servicios</a:t>
            </a:r>
          </a:p>
          <a:p>
            <a:pPr lvl="0"/>
            <a:endParaRPr lang="es-MX" sz="2400" dirty="0"/>
          </a:p>
          <a:p>
            <a:pPr lvl="0"/>
            <a:endParaRPr lang="es-MX" sz="2400" dirty="0"/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Autorización de Permiso a los Puertos (presencial).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000" dirty="0"/>
              <a:t>Renovación de Licencias </a:t>
            </a:r>
            <a:r>
              <a:rPr lang="es-MX" sz="2000" dirty="0" err="1"/>
              <a:t>Ship</a:t>
            </a:r>
            <a:r>
              <a:rPr lang="es-MX" sz="2000" dirty="0"/>
              <a:t> Chandler (</a:t>
            </a:r>
            <a:r>
              <a:rPr lang="es-MX" sz="2000" dirty="0" smtClean="0"/>
              <a:t>VUCERD</a:t>
            </a:r>
            <a:r>
              <a:rPr lang="es-MX" sz="2000" dirty="0"/>
              <a:t>).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Servicio de Descuento en Parqueo de Vehículos  Importados (presencial).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000" dirty="0"/>
              <a:t>Servicio de Licencia de </a:t>
            </a:r>
            <a:r>
              <a:rPr lang="es-MX" sz="2000" dirty="0" err="1"/>
              <a:t>Ship</a:t>
            </a:r>
            <a:r>
              <a:rPr lang="es-MX" sz="2000" dirty="0"/>
              <a:t> Chandler </a:t>
            </a:r>
            <a:r>
              <a:rPr lang="es-MX" sz="2000" dirty="0" smtClean="0"/>
              <a:t>(VUCERD</a:t>
            </a:r>
            <a:r>
              <a:rPr lang="es-MX" sz="2000" dirty="0"/>
              <a:t>).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 smtClean="0"/>
              <a:t>Servicio </a:t>
            </a:r>
            <a:r>
              <a:rPr lang="es-MX" sz="2000" dirty="0"/>
              <a:t>de Renovación de Licencia de Remolcadores (presencial).</a:t>
            </a:r>
          </a:p>
          <a:p>
            <a:endParaRPr lang="es-MX" sz="2400" dirty="0"/>
          </a:p>
          <a:p>
            <a:pPr marL="457200" lvl="0" indent="-457200">
              <a:buFont typeface="+mj-lt"/>
              <a:buAutoNum type="arabicPeriod"/>
            </a:pPr>
            <a:endParaRPr lang="es-MX" sz="2400" dirty="0"/>
          </a:p>
          <a:p>
            <a:pPr marL="457200" lvl="0" indent="-457200">
              <a:buFont typeface="+mj-lt"/>
              <a:buAutoNum type="arabicPeriod"/>
            </a:pPr>
            <a:endParaRPr lang="es-MX" sz="2400" dirty="0"/>
          </a:p>
          <a:p>
            <a:pPr marL="457200" indent="-457200">
              <a:buFont typeface="+mj-lt"/>
              <a:buAutoNum type="arabicPeriod"/>
            </a:pPr>
            <a:endParaRPr lang="es-MX" sz="2400" dirty="0"/>
          </a:p>
          <a:p>
            <a:pPr lvl="0"/>
            <a:endParaRPr lang="es-MX" sz="2400" dirty="0"/>
          </a:p>
          <a:p>
            <a:r>
              <a:rPr lang="es-MX" sz="2400" dirty="0"/>
              <a:t> </a:t>
            </a:r>
          </a:p>
          <a:p>
            <a:pPr algn="ctr"/>
            <a:endParaRPr lang="es-ES" sz="2400" dirty="0">
              <a:cs typeface="Museo Sans 500"/>
            </a:endParaRPr>
          </a:p>
          <a:p>
            <a:pPr algn="ctr"/>
            <a:endParaRPr lang="es-ES" sz="2400" dirty="0">
              <a:cs typeface="Museo Sans 500"/>
            </a:endParaRPr>
          </a:p>
          <a:p>
            <a:pPr algn="ctr"/>
            <a:endParaRPr lang="es-ES" sz="2400" dirty="0">
              <a:cs typeface="Museo Sans 500"/>
            </a:endParaRPr>
          </a:p>
          <a:p>
            <a:pPr algn="ctr"/>
            <a:endParaRPr lang="en-US" sz="2400" dirty="0">
              <a:cs typeface="Museo Sans 500"/>
            </a:endParaRPr>
          </a:p>
        </p:txBody>
      </p:sp>
    </p:spTree>
    <p:extLst>
      <p:ext uri="{BB962C8B-B14F-4D97-AF65-F5344CB8AC3E}">
        <p14:creationId xmlns:p14="http://schemas.microsoft.com/office/powerpoint/2010/main" val="820033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45476" y="36166"/>
            <a:ext cx="11476891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algn="ctr"/>
            <a:endParaRPr lang="es-MX" sz="3200" b="1" u="sng" dirty="0"/>
          </a:p>
          <a:p>
            <a:pPr algn="ctr"/>
            <a:endParaRPr lang="es-MX" sz="3200" b="1" u="sng" dirty="0"/>
          </a:p>
          <a:p>
            <a:pPr algn="ctr"/>
            <a:endParaRPr lang="es-MX" sz="3200" b="1" u="sng" dirty="0"/>
          </a:p>
          <a:p>
            <a:pPr algn="ctr"/>
            <a:r>
              <a:rPr lang="es-MX" sz="3200" b="1" dirty="0"/>
              <a:t>RESULTADOS DE LA ENCUESTA, </a:t>
            </a:r>
          </a:p>
          <a:p>
            <a:pPr algn="ctr"/>
            <a:r>
              <a:rPr lang="es-MX" sz="3200" b="1" dirty="0"/>
              <a:t>ATENDIENDO AL SERVICIO BRINDADO</a:t>
            </a:r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</p:txBody>
      </p:sp>
    </p:spTree>
    <p:extLst>
      <p:ext uri="{BB962C8B-B14F-4D97-AF65-F5344CB8AC3E}">
        <p14:creationId xmlns:p14="http://schemas.microsoft.com/office/powerpoint/2010/main" val="816116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72062" y="770764"/>
            <a:ext cx="4898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u="sng" dirty="0"/>
              <a:t>AUTORIZACI</a:t>
            </a:r>
            <a:r>
              <a:rPr lang="es-MX" b="1" u="sng" dirty="0">
                <a:cs typeface="Calibri"/>
              </a:rPr>
              <a:t>Ó</a:t>
            </a:r>
            <a:r>
              <a:rPr lang="es-MX" b="1" u="sng" dirty="0"/>
              <a:t>N DE PERMISO A LOS PUERTOS</a:t>
            </a:r>
          </a:p>
          <a:p>
            <a:pPr algn="ctr"/>
            <a:r>
              <a:rPr lang="es-MX" b="1" u="sng" dirty="0"/>
              <a:t>PRESENCIAL.</a:t>
            </a:r>
          </a:p>
        </p:txBody>
      </p:sp>
      <p:graphicFrame>
        <p:nvGraphicFramePr>
          <p:cNvPr id="10" name="Chart 2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0483904"/>
              </p:ext>
            </p:extLst>
          </p:nvPr>
        </p:nvGraphicFramePr>
        <p:xfrm>
          <a:off x="1033549" y="1875347"/>
          <a:ext cx="4572000" cy="4641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8">
            <a:extLst>
              <a:ext uri="{FF2B5EF4-FFF2-40B4-BE49-F238E27FC236}">
                <a16:creationId xmlns:a16="http://schemas.microsoft.com/office/drawing/2014/main" id="{00000000-0008-0000-0100-00001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796715"/>
              </p:ext>
            </p:extLst>
          </p:nvPr>
        </p:nvGraphicFramePr>
        <p:xfrm>
          <a:off x="5921169" y="1822734"/>
          <a:ext cx="4572000" cy="4472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49754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57554" y="-584619"/>
            <a:ext cx="11476891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algn="ctr"/>
            <a:endParaRPr lang="es-MX" sz="3200" b="1" u="sng" dirty="0"/>
          </a:p>
          <a:p>
            <a:pPr algn="ctr"/>
            <a:endParaRPr lang="es-MX" sz="3200" b="1" u="sng" dirty="0"/>
          </a:p>
          <a:p>
            <a:pPr algn="ctr"/>
            <a:endParaRPr lang="es-MX" sz="3200" b="1" u="sng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F488D4C-AB61-5F8D-5F3C-49E8CEF8D6CB}"/>
              </a:ext>
            </a:extLst>
          </p:cNvPr>
          <p:cNvSpPr/>
          <p:nvPr/>
        </p:nvSpPr>
        <p:spPr>
          <a:xfrm>
            <a:off x="3221373" y="267132"/>
            <a:ext cx="58051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u="sng" dirty="0"/>
              <a:t>AUTORIZACI</a:t>
            </a:r>
            <a:r>
              <a:rPr lang="es-MX" b="1" u="sng" dirty="0">
                <a:cs typeface="Calibri"/>
              </a:rPr>
              <a:t>Ó</a:t>
            </a:r>
            <a:r>
              <a:rPr lang="es-MX" b="1" u="sng" dirty="0"/>
              <a:t>N DE PERMISO A LOS PUERTOS</a:t>
            </a:r>
          </a:p>
          <a:p>
            <a:pPr algn="ctr"/>
            <a:r>
              <a:rPr lang="es-MX" b="1" u="sng" dirty="0"/>
              <a:t>PRESENCIAL.</a:t>
            </a:r>
          </a:p>
        </p:txBody>
      </p:sp>
      <p:graphicFrame>
        <p:nvGraphicFramePr>
          <p:cNvPr id="9" name="Chart 3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8741615"/>
              </p:ext>
            </p:extLst>
          </p:nvPr>
        </p:nvGraphicFramePr>
        <p:xfrm>
          <a:off x="357554" y="1178941"/>
          <a:ext cx="4572000" cy="2622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4">
            <a:extLst>
              <a:ext uri="{FF2B5EF4-FFF2-40B4-BE49-F238E27FC236}">
                <a16:creationId xmlns:a16="http://schemas.microsoft.com/office/drawing/2014/main" id="{00000000-0008-0000-01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7688005"/>
              </p:ext>
            </p:extLst>
          </p:nvPr>
        </p:nvGraphicFramePr>
        <p:xfrm>
          <a:off x="5512778" y="1895302"/>
          <a:ext cx="4572000" cy="2663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hart 6">
            <a:extLst>
              <a:ext uri="{FF2B5EF4-FFF2-40B4-BE49-F238E27FC236}">
                <a16:creationId xmlns:a16="http://schemas.microsoft.com/office/drawing/2014/main" id="{00000000-0008-0000-01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1058526"/>
              </p:ext>
            </p:extLst>
          </p:nvPr>
        </p:nvGraphicFramePr>
        <p:xfrm>
          <a:off x="935373" y="406673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378659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3076</TotalTime>
  <Words>965</Words>
  <Application>Microsoft Office PowerPoint</Application>
  <PresentationFormat>Panorámica</PresentationFormat>
  <Paragraphs>317</Paragraphs>
  <Slides>36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3" baseType="lpstr">
      <vt:lpstr>Arial</vt:lpstr>
      <vt:lpstr>Arial Rounded MT Bold</vt:lpstr>
      <vt:lpstr>Calibri</vt:lpstr>
      <vt:lpstr>Calibri Light</vt:lpstr>
      <vt:lpstr>Museo Sans 500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Giselle Collado</dc:creator>
  <cp:lastModifiedBy>JOSE DAVID TERRERO PEREZ</cp:lastModifiedBy>
  <cp:revision>245</cp:revision>
  <cp:lastPrinted>2023-04-12T14:41:33Z</cp:lastPrinted>
  <dcterms:created xsi:type="dcterms:W3CDTF">2021-10-13T15:10:21Z</dcterms:created>
  <dcterms:modified xsi:type="dcterms:W3CDTF">2025-11-11T16:57:31Z</dcterms:modified>
</cp:coreProperties>
</file>