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4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5.xml" ContentType="application/vnd.openxmlformats-officedocument.drawingml.chartshapes+xml"/>
  <Override PartName="/ppt/charts/chart3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4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4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6.xml" ContentType="application/vnd.openxmlformats-officedocument.drawingml.chartshapes+xml"/>
  <Override PartName="/ppt/charts/chart4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4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7.xml" ContentType="application/vnd.openxmlformats-officedocument.drawingml.chartshapes+xml"/>
  <Override PartName="/ppt/charts/chart4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5" r:id="rId8"/>
    <p:sldId id="310" r:id="rId9"/>
    <p:sldId id="319" r:id="rId10"/>
    <p:sldId id="321" r:id="rId11"/>
    <p:sldId id="297" r:id="rId12"/>
    <p:sldId id="296" r:id="rId13"/>
    <p:sldId id="357" r:id="rId14"/>
    <p:sldId id="358" r:id="rId15"/>
    <p:sldId id="359" r:id="rId16"/>
    <p:sldId id="360" r:id="rId17"/>
    <p:sldId id="362" r:id="rId18"/>
    <p:sldId id="363" r:id="rId19"/>
    <p:sldId id="364" r:id="rId20"/>
    <p:sldId id="365" r:id="rId21"/>
    <p:sldId id="304" r:id="rId22"/>
    <p:sldId id="327" r:id="rId23"/>
    <p:sldId id="328" r:id="rId24"/>
    <p:sldId id="329" r:id="rId25"/>
    <p:sldId id="314" r:id="rId26"/>
    <p:sldId id="303" r:id="rId27"/>
    <p:sldId id="305" r:id="rId28"/>
    <p:sldId id="306" r:id="rId29"/>
    <p:sldId id="341" r:id="rId30"/>
    <p:sldId id="342" r:id="rId31"/>
    <p:sldId id="343" r:id="rId32"/>
    <p:sldId id="344" r:id="rId33"/>
    <p:sldId id="350" r:id="rId34"/>
    <p:sldId id="318" r:id="rId35"/>
    <p:sldId id="349" r:id="rId36"/>
    <p:sldId id="316" r:id="rId37"/>
    <p:sldId id="366" r:id="rId38"/>
    <p:sldId id="315" r:id="rId3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9288" autoAdjust="0"/>
  </p:normalViewPr>
  <p:slideViewPr>
    <p:cSldViewPr snapToGrid="0">
      <p:cViewPr varScale="1">
        <p:scale>
          <a:sx n="116" d="100"/>
          <a:sy n="116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4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6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7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3%20Septiembre\Septiembre%202023\TABULACI&#211;N%20DE%20ENCUESTA%20APORDOM%20(SEPTIEMBRE%202023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ELEMENTOS TANGIBLES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0.1574074074074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D75-466F-93D4-929B62321A9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236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D75-466F-93D4-929B62321A9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D75-466F-93D4-929B62321A9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777777777777779E-3"/>
                  <c:y val="0.2222222222222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D75-466F-93D4-929B62321A9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D75-466F-93D4-929B62321A9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185067526415994E-16"/>
                  <c:y val="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D75-466F-93D4-929B62321A9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0.2083333333333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D75-466F-93D4-929B62321A9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2025).xlsx]AUTORIZACIÓN PERMISO A PUERTOS'!$BV$6:$BV$11</c:f>
              <c:numCache>
                <c:formatCode>0%</c:formatCode>
                <c:ptCount val="6"/>
                <c:pt idx="0">
                  <c:v>0.91111111111111109</c:v>
                </c:pt>
                <c:pt idx="1">
                  <c:v>0.91111111111111109</c:v>
                </c:pt>
                <c:pt idx="2">
                  <c:v>0.91388888888888897</c:v>
                </c:pt>
                <c:pt idx="3">
                  <c:v>0.91111111111111109</c:v>
                </c:pt>
                <c:pt idx="4">
                  <c:v>0.9097222222222221</c:v>
                </c:pt>
                <c:pt idx="5">
                  <c:v>0.9097222222222221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D75-466F-93D4-929B62321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1606779504"/>
        <c:axId val="-1606783312"/>
      </c:barChart>
      <c:catAx>
        <c:axId val="-1606779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-1606783312"/>
        <c:crosses val="autoZero"/>
        <c:auto val="1"/>
        <c:lblAlgn val="ctr"/>
        <c:lblOffset val="100"/>
        <c:noMultiLvlLbl val="0"/>
      </c:catAx>
      <c:valAx>
        <c:axId val="-160678331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-1606779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ACCESIBILIDAD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2025).xlsx]LICEN SHIP CHANDLER VUCE'!$A$6</c:f>
              <c:strCache>
                <c:ptCount val="1"/>
                <c:pt idx="0">
                  <c:v>Facilidad de acceso a la plataforma.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925337632079971E-17"/>
                  <c:y val="0.13888888888888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051-4B3B-8F46-76A5B7CBCA6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2025).xlsx]LICEN SHIP CHANDLER VUCE'!$G$6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51-4B3B-8F46-76A5B7CBCA61}"/>
            </c:ext>
          </c:extLst>
        </c:ser>
        <c:ser>
          <c:idx val="1"/>
          <c:order val="1"/>
          <c:tx>
            <c:strRef>
              <c:f>'[TABULACIÓN DE ENCUESTA APORDOM (ABR 2025).xlsx]LICEN SHIP CHANDLER VUCE'!$A$7</c:f>
              <c:strCache>
                <c:ptCount val="1"/>
                <c:pt idx="0">
                  <c:v>Facilidad para completar su solicitud.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333333333333332E-3"/>
                  <c:y val="0.30555555555555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51-4B3B-8F46-76A5B7CBCA6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2025).xlsx]LICEN SHIP CHANDLER VUCE'!$G$7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51-4B3B-8F46-76A5B7CBC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00837792"/>
        <c:axId val="-1600834528"/>
      </c:barChart>
      <c:catAx>
        <c:axId val="-1600837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600834528"/>
        <c:crosses val="autoZero"/>
        <c:auto val="1"/>
        <c:lblAlgn val="ctr"/>
        <c:lblOffset val="100"/>
        <c:noMultiLvlLbl val="0"/>
      </c:catAx>
      <c:valAx>
        <c:axId val="-160083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60083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TIEMPO DE RESPUESTA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88888888888888E-2"/>
                  <c:y val="0.25925925925925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52A-49FE-96F0-05AD6DC5EA6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'[TABULACIÓN DE ENCUESTA APORDOM (ABR 2025).xlsx]LICEN SHIP CHANDLER VUCE'!$A$12</c:f>
              <c:strCache>
                <c:ptCount val="1"/>
                <c:pt idx="0">
                  <c:v>Tiempo de entrega del servicio.</c:v>
                </c:pt>
              </c:strCache>
            </c:strRef>
          </c:cat>
          <c:val>
            <c:numRef>
              <c:f>'[TABULACIÓN DE ENCUESTA APORDOM (ABR 2025).xlsx]LICEN SHIP CHANDLER VUCE'!$G$12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2A-49FE-96F0-05AD6DC5E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6164288"/>
        <c:axId val="-1536170816"/>
      </c:barChart>
      <c:catAx>
        <c:axId val="-15361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6170816"/>
        <c:crosses val="autoZero"/>
        <c:auto val="1"/>
        <c:lblAlgn val="ctr"/>
        <c:lblOffset val="100"/>
        <c:noMultiLvlLbl val="0"/>
      </c:catAx>
      <c:valAx>
        <c:axId val="-153617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616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PROFESIONALIDAD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2025).xlsx]LICEN SHIP CHANDLER VUCE'!$A$19</c:f>
              <c:strCache>
                <c:ptCount val="1"/>
                <c:pt idx="0">
                  <c:v>Servicio recibido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2025).xlsx]LICEN SHIP CHANDLER VUCE'!$E$19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1E-4852-B42E-7F93EC0F5E8E}"/>
            </c:ext>
          </c:extLst>
        </c:ser>
        <c:ser>
          <c:idx val="1"/>
          <c:order val="1"/>
          <c:tx>
            <c:strRef>
              <c:f>'[TABULACIÓN DE ENCUESTA APORDOM (ABR 2025).xlsx]LICEN SHIP CHANDLER VUCE'!$A$20</c:f>
              <c:strCache>
                <c:ptCount val="1"/>
                <c:pt idx="0">
                  <c:v>Atención recibida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2025).xlsx]LICEN SHIP CHANDLER VUCE'!$E$20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1E-4852-B42E-7F93EC0F5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6170272"/>
        <c:axId val="-1536169184"/>
      </c:barChart>
      <c:catAx>
        <c:axId val="-1536170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6169184"/>
        <c:crosses val="autoZero"/>
        <c:auto val="1"/>
        <c:lblAlgn val="ctr"/>
        <c:lblOffset val="100"/>
        <c:noMultiLvlLbl val="0"/>
      </c:catAx>
      <c:valAx>
        <c:axId val="-153616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617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CONFIABILIDAD</a:t>
            </a:r>
          </a:p>
        </c:rich>
      </c:tx>
      <c:layout>
        <c:manualLayout>
          <c:xMode val="edge"/>
          <c:yMode val="edge"/>
          <c:x val="0.3541248906386701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2025).xlsx]LICEN SHIP CHANDLER VUCE'!$A$25</c:f>
              <c:strCache>
                <c:ptCount val="1"/>
                <c:pt idx="0">
                  <c:v>Claridad de la informacion suministrada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8286E-3"/>
                  <c:y val="0.28240740740740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65E-482B-B51F-05B9C2EC3E1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2025).xlsx]LICEN SHIP CHANDLER VUCE'!$G$25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5E-482B-B51F-05B9C2EC3E14}"/>
            </c:ext>
          </c:extLst>
        </c:ser>
        <c:ser>
          <c:idx val="1"/>
          <c:order val="1"/>
          <c:tx>
            <c:strRef>
              <c:f>'[TABULACIÓN DE ENCUESTA APORDOM (ABR 2025).xlsx]LICEN SHIP CHANDLER VUCE'!$A$26</c:f>
              <c:strCache>
                <c:ptCount val="1"/>
                <c:pt idx="0">
                  <c:v>Confianza con el servicio en linea.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333333333333332E-3"/>
                  <c:y val="0.28703703703703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5E-482B-B51F-05B9C2EC3E1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2025).xlsx]LICEN SHIP CHANDLER VUCE'!$G$26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5E-482B-B51F-05B9C2EC3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6162656"/>
        <c:axId val="-1536161568"/>
      </c:barChart>
      <c:catAx>
        <c:axId val="-15361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6161568"/>
        <c:crosses val="autoZero"/>
        <c:auto val="1"/>
        <c:lblAlgn val="ctr"/>
        <c:lblOffset val="100"/>
        <c:noMultiLvlLbl val="0"/>
      </c:catAx>
      <c:valAx>
        <c:axId val="-153616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616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6338028169014088E-3"/>
                  <c:y val="0.24999999999999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F78-4FE4-8DA6-1F7B1EFD607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779342723005384E-3"/>
                  <c:y val="0.24074074074074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F78-4FE4-8DA6-1F7B1EFD607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8856794544784187E-17"/>
                  <c:y val="0.231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F78-4FE4-8DA6-1F7B1EFD607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.1712962962962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F78-4FE4-8DA6-1F7B1EFD607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'[TABULACIÓN DE ENCUESTA APORDOM (ABR 2025).xlsx]LICEN SHIP CHANDLER VUCE'!$A$64:$D$66</c:f>
              <c:multiLvlStrCache>
                <c:ptCount val="4"/>
                <c:lvl>
                  <c:pt idx="0">
                    <c:v> CONFIABILIDAD</c:v>
                  </c:pt>
                  <c:pt idx="1">
                    <c:v>TIEMPO DE RESPUESTA</c:v>
                  </c:pt>
                  <c:pt idx="2">
                    <c:v>PROFESIONALIDAD </c:v>
                  </c:pt>
                  <c:pt idx="3">
                    <c:v>ACCESIBILIDAD</c:v>
                  </c:pt>
                </c:lvl>
                <c:lvl>
                  <c:pt idx="0">
                    <c:v>PROMEDIO DE SATISFACCIÓN DE LAS DIMENSIONES</c:v>
                  </c:pt>
                </c:lvl>
              </c:multiLvlStrCache>
            </c:multiLvlStrRef>
          </c:cat>
          <c:val>
            <c:numRef>
              <c:f>'[TABULACIÓN DE ENCUESTA APORDOM (ABR 2025).xlsx]LICEN SHIP CHANDLER VUCE'!$A$67:$D$67</c:f>
              <c:numCache>
                <c:formatCode>0%</c:formatCode>
                <c:ptCount val="4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78-4FE4-8DA6-1F7B1EFD6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6159392"/>
        <c:axId val="-1536157216"/>
      </c:barChart>
      <c:catAx>
        <c:axId val="-153615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6157216"/>
        <c:crosses val="autoZero"/>
        <c:auto val="1"/>
        <c:lblAlgn val="ctr"/>
        <c:lblOffset val="100"/>
        <c:noMultiLvlLbl val="0"/>
      </c:catAx>
      <c:valAx>
        <c:axId val="-153615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6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05169407742065"/>
          <c:y val="0.17827296312319257"/>
          <c:w val="0.64979905409952399"/>
          <c:h val="0.6880223145344129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'[TABULACIÓN DE ENCUESTA APORDOM (ABR 2025).xlsx]LICEN SHIP CHANDLER VUCE'!$A$66</c:f>
              <c:strCache>
                <c:ptCount val="1"/>
                <c:pt idx="0">
                  <c:v> CONFIABILIDAD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402637519540809E-3"/>
                  <c:y val="0.17827296312319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E2A-432C-B8C9-EE68EE241DF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2025).xlsx]LICEN SHIP CHANDLER VUCE'!$A$67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2A-432C-B8C9-EE68EE241DF9}"/>
            </c:ext>
          </c:extLst>
        </c:ser>
        <c:ser>
          <c:idx val="1"/>
          <c:order val="1"/>
          <c:tx>
            <c:strRef>
              <c:f>'[TABULACIÓN DE ENCUESTA APORDOM (ABR 2025).xlsx]LICEN SHIP CHANDLER VUCE'!$B$66</c:f>
              <c:strCache>
                <c:ptCount val="1"/>
                <c:pt idx="0">
                  <c:v>TIEMPO DE RESPUESTA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841582511724437E-2"/>
                  <c:y val="0.17579694974648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E2A-432C-B8C9-EE68EE241DF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2025).xlsx]LICEN SHIP CHANDLER VUCE'!$B$67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2A-432C-B8C9-EE68EE241DF9}"/>
            </c:ext>
          </c:extLst>
        </c:ser>
        <c:ser>
          <c:idx val="2"/>
          <c:order val="2"/>
          <c:tx>
            <c:strRef>
              <c:f>'[TABULACIÓN DE ENCUESTA APORDOM (ABR 2025).xlsx]LICEN SHIP CHANDLER VUCE'!$C$66</c:f>
              <c:strCache>
                <c:ptCount val="1"/>
                <c:pt idx="0">
                  <c:v>PROFESIONALIDAD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841582511724486E-2"/>
                  <c:y val="0.21541316377385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E2A-432C-B8C9-EE68EE241DF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2025).xlsx]LICEN SHIP CHANDLER VUCE'!$C$67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2A-432C-B8C9-EE68EE241DF9}"/>
            </c:ext>
          </c:extLst>
        </c:ser>
        <c:ser>
          <c:idx val="3"/>
          <c:order val="3"/>
          <c:tx>
            <c:strRef>
              <c:f>'[TABULACIÓN DE ENCUESTA APORDOM (ABR 2025).xlsx]LICEN SHIP CHANDLER VUCE'!$D$66</c:f>
              <c:strCache>
                <c:ptCount val="1"/>
                <c:pt idx="0">
                  <c:v>ACCESIBILIDAD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442241891609687E-2"/>
                  <c:y val="8.4184454808174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E2A-432C-B8C9-EE68EE241DF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2025).xlsx]LICEN SHIP CHANDLER VUCE'!$D$67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E2A-432C-B8C9-EE68EE241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36163200"/>
        <c:axId val="-1536162112"/>
        <c:axId val="-1535952160"/>
      </c:bar3DChart>
      <c:catAx>
        <c:axId val="-1536163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6162112"/>
        <c:crosses val="autoZero"/>
        <c:auto val="1"/>
        <c:lblAlgn val="ctr"/>
        <c:lblOffset val="100"/>
        <c:noMultiLvlLbl val="0"/>
      </c:catAx>
      <c:valAx>
        <c:axId val="-153616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6163200"/>
        <c:crosses val="autoZero"/>
        <c:crossBetween val="between"/>
      </c:valAx>
      <c:serAx>
        <c:axId val="-15359521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616211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ACCESIBILIDAD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2025).xlsx]RENO LICEN SHIP CHAN VUCE'!$A$6</c:f>
              <c:strCache>
                <c:ptCount val="1"/>
                <c:pt idx="0">
                  <c:v>Facilidad de acceso a la plataforma.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SHIP CHAN VUCE'!$G$6</c:f>
              <c:numCache>
                <c:formatCode>0%</c:formatCode>
                <c:ptCount val="1"/>
                <c:pt idx="0">
                  <c:v>0.93333333333333335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5E-498B-AEE2-8CDD43D78D78}"/>
            </c:ext>
          </c:extLst>
        </c:ser>
        <c:ser>
          <c:idx val="1"/>
          <c:order val="1"/>
          <c:tx>
            <c:strRef>
              <c:f>'[TABULACIÓN DE ENCUESTA APORDOM (ABR 2025).xlsx]RENO LICEN SHIP CHAN VUCE'!$A$7</c:f>
              <c:strCache>
                <c:ptCount val="1"/>
                <c:pt idx="0">
                  <c:v>Facilidad para completar su solicitud.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SHIP CHAN VUCE'!$G$7</c:f>
              <c:numCache>
                <c:formatCode>0%</c:formatCode>
                <c:ptCount val="1"/>
                <c:pt idx="0">
                  <c:v>0.93333333333333335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5E-498B-AEE2-8CDD43D78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6161024"/>
        <c:axId val="-1536156672"/>
      </c:barChart>
      <c:catAx>
        <c:axId val="-1536161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6156672"/>
        <c:crosses val="autoZero"/>
        <c:auto val="1"/>
        <c:lblAlgn val="ctr"/>
        <c:lblOffset val="100"/>
        <c:noMultiLvlLbl val="0"/>
      </c:catAx>
      <c:valAx>
        <c:axId val="-153615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616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TIEMPO DE RESPUESTA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'[TABULACIÓN DE ENCUESTA APORDOM (ABR 2025).xlsx]RENO LICEN SHIP CHAN VUCE'!$A$12</c:f>
              <c:strCache>
                <c:ptCount val="1"/>
                <c:pt idx="0">
                  <c:v>Tiempo de entrega del servicio.</c:v>
                </c:pt>
              </c:strCache>
            </c:strRef>
          </c:cat>
          <c:val>
            <c:numRef>
              <c:f>'[TABULACIÓN DE ENCUESTA APORDOM (ABR 2025).xlsx]RENO LICEN SHIP CHAN VUCE'!$G$12</c:f>
              <c:numCache>
                <c:formatCode>0%</c:formatCode>
                <c:ptCount val="1"/>
                <c:pt idx="0">
                  <c:v>0.93333333333333335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07-495F-95F3-EABE77329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6165920"/>
        <c:axId val="-1536169728"/>
      </c:barChart>
      <c:catAx>
        <c:axId val="-153616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6169728"/>
        <c:crosses val="autoZero"/>
        <c:auto val="1"/>
        <c:lblAlgn val="ctr"/>
        <c:lblOffset val="100"/>
        <c:noMultiLvlLbl val="0"/>
      </c:catAx>
      <c:valAx>
        <c:axId val="-153616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616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PROFESIONALIDAD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2025).xlsx]RENO LICEN SHIP CHAN VUCE'!$A$19</c:f>
              <c:strCache>
                <c:ptCount val="1"/>
                <c:pt idx="0">
                  <c:v>Servicio recibido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SHIP CHAN VUCE'!$E$19</c:f>
              <c:numCache>
                <c:formatCode>0%</c:formatCode>
                <c:ptCount val="1"/>
                <c:pt idx="0">
                  <c:v>0.96666666666666656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BE-403B-B29A-66B4477A4723}"/>
            </c:ext>
          </c:extLst>
        </c:ser>
        <c:ser>
          <c:idx val="1"/>
          <c:order val="1"/>
          <c:tx>
            <c:strRef>
              <c:f>'[TABULACIÓN DE ENCUESTA APORDOM (ABR 2025).xlsx]RENO LICEN SHIP CHAN VUCE'!$A$20</c:f>
              <c:strCache>
                <c:ptCount val="1"/>
                <c:pt idx="0">
                  <c:v>Atención recibida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SHIP CHAN VUCE'!$E$20</c:f>
              <c:numCache>
                <c:formatCode>0%</c:formatCode>
                <c:ptCount val="1"/>
                <c:pt idx="0">
                  <c:v>0.96666666666666656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BE-403B-B29A-66B4477A4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6167552"/>
        <c:axId val="-1535766272"/>
      </c:barChart>
      <c:catAx>
        <c:axId val="-1536167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5766272"/>
        <c:crosses val="autoZero"/>
        <c:auto val="1"/>
        <c:lblAlgn val="ctr"/>
        <c:lblOffset val="100"/>
        <c:noMultiLvlLbl val="0"/>
      </c:catAx>
      <c:valAx>
        <c:axId val="-153576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616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CONFIABILIDAD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2025).xlsx]RENO LICEN SHIP CHAN VUCE'!$A$25</c:f>
              <c:strCache>
                <c:ptCount val="1"/>
                <c:pt idx="0">
                  <c:v>Claridad de la informacion suministrada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SHIP CHAN VUCE'!$G$25</c:f>
              <c:numCache>
                <c:formatCode>0%</c:formatCode>
                <c:ptCount val="1"/>
                <c:pt idx="0">
                  <c:v>0.93333333333333335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29-46BA-B777-9B94356BEE57}"/>
            </c:ext>
          </c:extLst>
        </c:ser>
        <c:ser>
          <c:idx val="1"/>
          <c:order val="1"/>
          <c:tx>
            <c:strRef>
              <c:f>'[TABULACIÓN DE ENCUESTA APORDOM (ABR 2025).xlsx]RENO LICEN SHIP CHAN VUCE'!$A$26</c:f>
              <c:strCache>
                <c:ptCount val="1"/>
                <c:pt idx="0">
                  <c:v>Confianza con el servicio en linea.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SHIP CHAN VUCE'!$G$26</c:f>
              <c:numCache>
                <c:formatCode>0%</c:formatCode>
                <c:ptCount val="1"/>
                <c:pt idx="0">
                  <c:v>0.93333333333333335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29-46BA-B777-9B94356BE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5763552"/>
        <c:axId val="-1535786944"/>
      </c:barChart>
      <c:catAx>
        <c:axId val="-1535763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5786944"/>
        <c:crosses val="autoZero"/>
        <c:auto val="1"/>
        <c:lblAlgn val="ctr"/>
        <c:lblOffset val="100"/>
        <c:noMultiLvlLbl val="0"/>
      </c:catAx>
      <c:valAx>
        <c:axId val="-153578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576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EFICACIA/CONFIABILIDAD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849518810148717E-2"/>
          <c:y val="0.10872754277808297"/>
          <c:w val="0.87759492563429575"/>
          <c:h val="0.8265395023296506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8.3333333333333332E-3"/>
                  <c:y val="0.2222222222222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B9F-4A13-9145-E87A7A6FDBC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555555555555558E-3"/>
                  <c:y val="0.27314814814814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B9F-4A13-9145-E87A7A6FDBC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333333333333332E-3"/>
                  <c:y val="0.18981481481481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B9F-4A13-9145-E87A7A6FDBC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555555555555558E-3"/>
                  <c:y val="0.32407407407407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B9F-4A13-9145-E87A7A6FDB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2025).xlsx]AUTORIZACIÓN PERMISO A PUERTOS'!$BV$19:$BV$20</c:f>
              <c:numCache>
                <c:formatCode>0%</c:formatCode>
                <c:ptCount val="2"/>
                <c:pt idx="0">
                  <c:v>0.91805555555555551</c:v>
                </c:pt>
                <c:pt idx="1">
                  <c:v>0.91944444444444451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B9F-4A13-9145-E87A7A6FD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1606782224"/>
        <c:axId val="-1606794192"/>
      </c:barChart>
      <c:catAx>
        <c:axId val="-1606782224"/>
        <c:scaling>
          <c:orientation val="minMax"/>
        </c:scaling>
        <c:delete val="0"/>
        <c:axPos val="b"/>
        <c:majorTickMark val="none"/>
        <c:minorTickMark val="none"/>
        <c:tickLblPos val="nextTo"/>
        <c:crossAx val="-1606794192"/>
        <c:crosses val="autoZero"/>
        <c:auto val="1"/>
        <c:lblAlgn val="ctr"/>
        <c:lblOffset val="100"/>
        <c:noMultiLvlLbl val="0"/>
      </c:catAx>
      <c:valAx>
        <c:axId val="-160679419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1606782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'[TABULACIÓN DE ENCUESTA APORDOM (ABR 2025).xlsx]RENO LICEN SHIP CHAN VUCE'!$A$64:$D$66</c:f>
              <c:multiLvlStrCache>
                <c:ptCount val="4"/>
                <c:lvl>
                  <c:pt idx="0">
                    <c:v> CONFIABILIDAD</c:v>
                  </c:pt>
                  <c:pt idx="1">
                    <c:v>TIEMPO DE RESPUESTA</c:v>
                  </c:pt>
                  <c:pt idx="2">
                    <c:v>PROFESIONALIDAD </c:v>
                  </c:pt>
                  <c:pt idx="3">
                    <c:v>ACCESIBILIDAD</c:v>
                  </c:pt>
                </c:lvl>
                <c:lvl>
                  <c:pt idx="0">
                    <c:v>PROMEDIO DE SATISFACCIÓN DE LAS DIMENSIONES</c:v>
                  </c:pt>
                </c:lvl>
              </c:multiLvlStrCache>
            </c:multiLvlStrRef>
          </c:cat>
          <c:val>
            <c:numRef>
              <c:f>'[TABULACIÓN DE ENCUESTA APORDOM (ABR 2025).xlsx]RENO LICEN SHIP CHAN VUCE'!$A$67:$D$67</c:f>
              <c:numCache>
                <c:formatCode>0%</c:formatCode>
                <c:ptCount val="4"/>
                <c:pt idx="0">
                  <c:v>0.93333333333333335</c:v>
                </c:pt>
                <c:pt idx="1">
                  <c:v>0.93333333333333335</c:v>
                </c:pt>
                <c:pt idx="2">
                  <c:v>0.96666666666666656</c:v>
                </c:pt>
                <c:pt idx="3">
                  <c:v>0.93333333333333335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33-4C87-8DD3-000BE6A8D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5783136"/>
        <c:axId val="-1535778240"/>
      </c:barChart>
      <c:catAx>
        <c:axId val="-153578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5778240"/>
        <c:crosses val="autoZero"/>
        <c:auto val="1"/>
        <c:lblAlgn val="ctr"/>
        <c:lblOffset val="100"/>
        <c:noMultiLvlLbl val="0"/>
      </c:catAx>
      <c:valAx>
        <c:axId val="-153577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578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419782625149039E-2"/>
          <c:y val="6.6595976573159008E-2"/>
          <c:w val="0.80994650987119765"/>
          <c:h val="0.9112456015905906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'[TABULACIÓN DE ENCUESTA APORDOM (ABR 2025).xlsx]RENO LICEN SHIP CHAN VUCE'!$A$66</c:f>
              <c:strCache>
                <c:ptCount val="1"/>
                <c:pt idx="0">
                  <c:v> CONFIABILIDAD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3103443399466158E-3"/>
                  <c:y val="0.137165888450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5F0-46F3-945C-FC16110BE32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SHIP CHAN VUCE'!$A$67</c:f>
              <c:numCache>
                <c:formatCode>0%</c:formatCode>
                <c:ptCount val="1"/>
                <c:pt idx="0">
                  <c:v>0.93333333333333335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F0-46F3-945C-FC16110BE324}"/>
            </c:ext>
          </c:extLst>
        </c:ser>
        <c:ser>
          <c:idx val="1"/>
          <c:order val="1"/>
          <c:tx>
            <c:strRef>
              <c:f>'[TABULACIÓN DE ENCUESTA APORDOM (ABR 2025).xlsx]RENO LICEN SHIP CHAN VUCE'!$B$66</c:f>
              <c:strCache>
                <c:ptCount val="1"/>
                <c:pt idx="0">
                  <c:v>TIEMPO DE RESPUESTA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367814466488544E-2"/>
                  <c:y val="0.17750879681881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5F0-46F3-945C-FC16110BE32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SHIP CHAN VUCE'!$B$67</c:f>
              <c:numCache>
                <c:formatCode>0%</c:formatCode>
                <c:ptCount val="1"/>
                <c:pt idx="0">
                  <c:v>0.93333333333333335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F0-46F3-945C-FC16110BE324}"/>
            </c:ext>
          </c:extLst>
        </c:ser>
        <c:ser>
          <c:idx val="2"/>
          <c:order val="2"/>
          <c:tx>
            <c:strRef>
              <c:f>'[TABULACIÓN DE ENCUESTA APORDOM (ABR 2025).xlsx]RENO LICEN SHIP CHAN VUCE'!$C$66</c:f>
              <c:strCache>
                <c:ptCount val="1"/>
                <c:pt idx="0">
                  <c:v>PROFESIONALIDAD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804595913137397E-2"/>
                  <c:y val="0.15330305179807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5F0-46F3-945C-FC16110BE32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SHIP CHAN VUCE'!$C$67</c:f>
              <c:numCache>
                <c:formatCode>0%</c:formatCode>
                <c:ptCount val="1"/>
                <c:pt idx="0">
                  <c:v>0.96666666666666656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F0-46F3-945C-FC16110BE324}"/>
            </c:ext>
          </c:extLst>
        </c:ser>
        <c:ser>
          <c:idx val="3"/>
          <c:order val="3"/>
          <c:tx>
            <c:strRef>
              <c:f>'[TABULACIÓN DE ENCUESTA APORDOM (ABR 2025).xlsx]RENO LICEN SHIP CHAN VUCE'!$D$66</c:f>
              <c:strCache>
                <c:ptCount val="1"/>
                <c:pt idx="0">
                  <c:v>ACCESIBILIDAD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241377359786252E-2"/>
                  <c:y val="0.16944021514523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5F0-46F3-945C-FC16110BE32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SHIP CHAN VUCE'!$D$67</c:f>
              <c:numCache>
                <c:formatCode>0%</c:formatCode>
                <c:ptCount val="1"/>
                <c:pt idx="0">
                  <c:v>0.93333333333333335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5F0-46F3-945C-FC16110BE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35772256"/>
        <c:axId val="-1535777152"/>
        <c:axId val="-1535960896"/>
      </c:bar3DChart>
      <c:catAx>
        <c:axId val="-1535772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5777152"/>
        <c:crosses val="autoZero"/>
        <c:auto val="1"/>
        <c:lblAlgn val="ctr"/>
        <c:lblOffset val="100"/>
        <c:noMultiLvlLbl val="0"/>
      </c:catAx>
      <c:valAx>
        <c:axId val="-153577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5772256"/>
        <c:crosses val="autoZero"/>
        <c:crossBetween val="between"/>
      </c:valAx>
      <c:serAx>
        <c:axId val="-15359608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577715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ACCESIBILIDAD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2025).xlsx]CONSIGNATARIO BUQUES VUCE'!$A$5</c:f>
              <c:strCache>
                <c:ptCount val="1"/>
                <c:pt idx="0">
                  <c:v>Facilidad de acceso a la plataforma.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A93-4862-B67D-CB54590C371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2025).xlsx]CONSIGNATARIO BUQUES VUCE'!$G$5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3-4862-B67D-CB54590C3713}"/>
            </c:ext>
          </c:extLst>
        </c:ser>
        <c:ser>
          <c:idx val="1"/>
          <c:order val="1"/>
          <c:tx>
            <c:strRef>
              <c:f>'[TABULACIÓN DE ENCUESTA APORDOM (ABR 2025).xlsx]CONSIGNATARIO BUQUES VUCE'!$A$6</c:f>
              <c:strCache>
                <c:ptCount val="1"/>
                <c:pt idx="0">
                  <c:v>Facilidad para completar su solicitud.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111111111111212E-2"/>
                  <c:y val="0.25462962962962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93-4862-B67D-CB54590C371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2025).xlsx]CONSIGNATARIO BUQUES VUCE'!$G$6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93-4862-B67D-CB54590C3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5790208"/>
        <c:axId val="-1535789664"/>
      </c:barChart>
      <c:catAx>
        <c:axId val="-1535790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5789664"/>
        <c:crosses val="autoZero"/>
        <c:auto val="1"/>
        <c:lblAlgn val="ctr"/>
        <c:lblOffset val="100"/>
        <c:noMultiLvlLbl val="0"/>
      </c:catAx>
      <c:valAx>
        <c:axId val="-153578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579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TIEMPO</a:t>
            </a:r>
            <a:r>
              <a:rPr lang="es-DO" baseline="0"/>
              <a:t> DE RESPUESTA</a:t>
            </a:r>
            <a:endParaRPr lang="es-D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185067526415994E-16"/>
                  <c:y val="0.263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DF-4C07-95AF-CAA2232A29A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'[TABULACIÓN DE ENCUESTA APORDOM (ABR 2025).xlsx]CONSIGNATARIO BUQUES VUCE'!$A$11</c:f>
              <c:strCache>
                <c:ptCount val="1"/>
                <c:pt idx="0">
                  <c:v>Tiempo de entrega del servicio.</c:v>
                </c:pt>
              </c:strCache>
            </c:strRef>
          </c:cat>
          <c:val>
            <c:numRef>
              <c:f>'[TABULACIÓN DE ENCUESTA APORDOM (ABR 2025).xlsx]CONSIGNATARIO BUQUES VUCE'!$G$11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DF-4C07-95AF-CAA2232A2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5771712"/>
        <c:axId val="-1535778784"/>
      </c:barChart>
      <c:catAx>
        <c:axId val="-153577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5778784"/>
        <c:crosses val="autoZero"/>
        <c:auto val="1"/>
        <c:lblAlgn val="ctr"/>
        <c:lblOffset val="100"/>
        <c:noMultiLvlLbl val="0"/>
      </c:catAx>
      <c:valAx>
        <c:axId val="-153577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577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PROFESIONALIDAD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2025).xlsx]CONSIGNATARIO BUQUES VUCE'!$A$18</c:f>
              <c:strCache>
                <c:ptCount val="1"/>
                <c:pt idx="0">
                  <c:v>Servicio recibido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8286E-3"/>
                  <c:y val="0.28240740740740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15F-45AA-B81C-B1B49B0EBB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2025).xlsx]CONSIGNATARIO BUQUES VUCE'!$E$18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5F-45AA-B81C-B1B49B0EBBA4}"/>
            </c:ext>
          </c:extLst>
        </c:ser>
        <c:ser>
          <c:idx val="1"/>
          <c:order val="1"/>
          <c:tx>
            <c:strRef>
              <c:f>'[TABULACIÓN DE ENCUESTA APORDOM (ABR 2025).xlsx]CONSIGNATARIO BUQUES VUCE'!$A$19</c:f>
              <c:strCache>
                <c:ptCount val="1"/>
                <c:pt idx="0">
                  <c:v>Atención recibida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77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15F-45AA-B81C-B1B49B0EBB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2025).xlsx]CONSIGNATARIO BUQUES VUCE'!$E$19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5F-45AA-B81C-B1B49B0EB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5793472"/>
        <c:axId val="-1535773888"/>
      </c:barChart>
      <c:catAx>
        <c:axId val="-1535793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5773888"/>
        <c:crosses val="autoZero"/>
        <c:auto val="1"/>
        <c:lblAlgn val="ctr"/>
        <c:lblOffset val="100"/>
        <c:noMultiLvlLbl val="0"/>
      </c:catAx>
      <c:valAx>
        <c:axId val="-153577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579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CONFIABILIDAD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2025).xlsx]CONSIGNATARIO BUQUES VUCE'!$A$24</c:f>
              <c:strCache>
                <c:ptCount val="1"/>
                <c:pt idx="0">
                  <c:v>Claridad de la informacion suministrada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30555555555555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6C-41CF-B6DD-27A541561AF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2025).xlsx]CONSIGNATARIO BUQUES VUCE'!$G$24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6C-41CF-B6DD-27A541561AF2}"/>
            </c:ext>
          </c:extLst>
        </c:ser>
        <c:ser>
          <c:idx val="1"/>
          <c:order val="1"/>
          <c:tx>
            <c:strRef>
              <c:f>'[TABULACIÓN DE ENCUESTA APORDOM (ABR 2025).xlsx]CONSIGNATARIO BUQUES VUCE'!$A$25</c:f>
              <c:strCache>
                <c:ptCount val="1"/>
                <c:pt idx="0">
                  <c:v>Confianza con el servicio en linea.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9E-3"/>
                  <c:y val="0.13888888888888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86C-41CF-B6DD-27A541561AF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2025).xlsx]CONSIGNATARIO BUQUES VUCE'!$G$25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6C-41CF-B6DD-27A541561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5777696"/>
        <c:axId val="-1535765184"/>
      </c:barChart>
      <c:catAx>
        <c:axId val="-1535777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5765184"/>
        <c:crosses val="autoZero"/>
        <c:auto val="1"/>
        <c:lblAlgn val="ctr"/>
        <c:lblOffset val="100"/>
        <c:noMultiLvlLbl val="0"/>
      </c:catAx>
      <c:valAx>
        <c:axId val="-153576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577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'[TABULACIÓN DE ENCUESTA APORDOM (ABR 2025).xlsx]CONSIGNATARIO BUQUES VUCE'!$A$63:$E$65</c:f>
              <c:multiLvlStrCache>
                <c:ptCount val="4"/>
                <c:lvl>
                  <c:pt idx="0">
                    <c:v> CONFIABILIDAD</c:v>
                  </c:pt>
                  <c:pt idx="1">
                    <c:v>TIEMPO DE RESPUESTA</c:v>
                  </c:pt>
                  <c:pt idx="2">
                    <c:v>PROFESIONALIDAD </c:v>
                  </c:pt>
                  <c:pt idx="3">
                    <c:v>ACCESIBILIDAD</c:v>
                  </c:pt>
                </c:lvl>
                <c:lvl>
                  <c:pt idx="0">
                    <c:v>PROMEDIO DE SATISFACCIÓN DE LAS DIMENSIONES</c:v>
                  </c:pt>
                </c:lvl>
              </c:multiLvlStrCache>
            </c:multiLvlStrRef>
          </c:cat>
          <c:val>
            <c:numRef>
              <c:f>'[TABULACIÓN DE ENCUESTA APORDOM (ABR 2025).xlsx]CONSIGNATARIO BUQUES VUCE'!$A$66:$D$66</c:f>
              <c:numCache>
                <c:formatCode>0%</c:formatCode>
                <c:ptCount val="4"/>
                <c:pt idx="0">
                  <c:v>1</c:v>
                </c:pt>
                <c:pt idx="1">
                  <c:v>0.9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B0-4757-A975-2094C4581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1535784768"/>
        <c:axId val="-1535773344"/>
      </c:barChart>
      <c:catAx>
        <c:axId val="-1535784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535773344"/>
        <c:crosses val="autoZero"/>
        <c:auto val="1"/>
        <c:lblAlgn val="ctr"/>
        <c:lblOffset val="100"/>
        <c:noMultiLvlLbl val="0"/>
      </c:catAx>
      <c:valAx>
        <c:axId val="-15357733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-1535784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'[TABULACIÓN DE ENCUESTA APORDOM (ABR 2025).xlsx]CONSIGNATARIO BUQUES VUCE'!$A$65</c:f>
              <c:strCache>
                <c:ptCount val="1"/>
                <c:pt idx="0">
                  <c:v> CONFIABILIDAD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5764892716610187E-3"/>
                  <c:y val="0.1277213158068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BE6-459B-8D29-07134B47E4F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2025).xlsx]CONSIGNATARIO BUQUES VUCE'!$A$66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E6-459B-8D29-07134B47E4F1}"/>
            </c:ext>
          </c:extLst>
        </c:ser>
        <c:ser>
          <c:idx val="1"/>
          <c:order val="1"/>
          <c:tx>
            <c:strRef>
              <c:f>'[TABULACIÓN DE ENCUESTA APORDOM (ABR 2025).xlsx]CONSIGNATARIO BUQUES VUCE'!$B$65</c:f>
              <c:strCache>
                <c:ptCount val="1"/>
                <c:pt idx="0">
                  <c:v>TIEMPO DE RESPUESTA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458935629965781E-2"/>
                  <c:y val="0.10449925838744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BE6-459B-8D29-07134B47E4F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2025).xlsx]CONSIGNATARIO BUQUES VUCE'!$B$66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E6-459B-8D29-07134B47E4F1}"/>
            </c:ext>
          </c:extLst>
        </c:ser>
        <c:ser>
          <c:idx val="2"/>
          <c:order val="2"/>
          <c:tx>
            <c:strRef>
              <c:f>'[TABULACIÓN DE ENCUESTA APORDOM (ABR 2025).xlsx]CONSIGNATARIO BUQUES VUCE'!$C$65</c:f>
              <c:strCache>
                <c:ptCount val="1"/>
                <c:pt idx="0">
                  <c:v>PROFESIONALIDAD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882446358303912E-3"/>
                  <c:y val="0.193517145161934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BE6-459B-8D29-07134B47E4F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2025).xlsx]CONSIGNATARIO BUQUES VUCE'!$C$66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E6-459B-8D29-07134B47E4F1}"/>
            </c:ext>
          </c:extLst>
        </c:ser>
        <c:ser>
          <c:idx val="3"/>
          <c:order val="3"/>
          <c:tx>
            <c:strRef>
              <c:f>'[TABULACIÓN DE ENCUESTA APORDOM (ABR 2025).xlsx]CONSIGNATARIO BUQUES VUCE'!$D$65</c:f>
              <c:strCache>
                <c:ptCount val="1"/>
                <c:pt idx="0">
                  <c:v>ACCESIBILIDAD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458935629965828E-2"/>
                  <c:y val="0.119980630000399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BE6-459B-8D29-07134B47E4F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2025).xlsx]CONSIGNATARIO BUQUES VUCE'!$D$66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E6-459B-8D29-07134B47E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35764096"/>
        <c:axId val="-1535768448"/>
        <c:axId val="-1535954032"/>
      </c:bar3DChart>
      <c:catAx>
        <c:axId val="-1535764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5768448"/>
        <c:crosses val="autoZero"/>
        <c:auto val="1"/>
        <c:lblAlgn val="ctr"/>
        <c:lblOffset val="100"/>
        <c:noMultiLvlLbl val="0"/>
      </c:catAx>
      <c:valAx>
        <c:axId val="-153576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5764096"/>
        <c:crosses val="autoZero"/>
        <c:crossBetween val="between"/>
      </c:valAx>
      <c:serAx>
        <c:axId val="-15359540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576844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ELEMENTOS TANGIBLES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2025).xlsx]DESCUENTO PARQUEO VEHICULOS IMP'!$O$4</c:f>
              <c:strCache>
                <c:ptCount val="1"/>
                <c:pt idx="0">
                  <c:v>PROMEDIO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2025).xlsx]DESCUENTO PARQUEO VEHICULOS IMP'!$O$5:$O$10</c:f>
              <c:numCache>
                <c:formatCode>0%</c:formatCode>
                <c:ptCount val="6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0.92500000000000004</c:v>
                </c:pt>
                <c:pt idx="4">
                  <c:v>0.92500000000000004</c:v>
                </c:pt>
                <c:pt idx="5">
                  <c:v>0.92500000000000004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E4-4DBD-9035-4EB621DE0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535786400"/>
        <c:axId val="-1535787488"/>
      </c:barChart>
      <c:catAx>
        <c:axId val="-1535786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-1535787488"/>
        <c:crosses val="autoZero"/>
        <c:auto val="1"/>
        <c:lblAlgn val="ctr"/>
        <c:lblOffset val="100"/>
        <c:noMultiLvlLbl val="0"/>
      </c:catAx>
      <c:valAx>
        <c:axId val="-15357874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535786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EFICACIA/CONFIABILIDAD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2025).xlsx]DESCUENTO PARQUEO VEHICULOS IMP'!$O$18:$O$19</c:f>
              <c:numCache>
                <c:formatCode>0%</c:formatCode>
                <c:ptCount val="2"/>
                <c:pt idx="0">
                  <c:v>0.95</c:v>
                </c:pt>
                <c:pt idx="1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04-48B7-A568-F51E720F88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535766816"/>
        <c:axId val="-1535763008"/>
      </c:barChart>
      <c:catAx>
        <c:axId val="-1535766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-1535763008"/>
        <c:crosses val="autoZero"/>
        <c:auto val="1"/>
        <c:lblAlgn val="ctr"/>
        <c:lblOffset val="100"/>
        <c:noMultiLvlLbl val="0"/>
      </c:catAx>
      <c:valAx>
        <c:axId val="-15357630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535766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CAPACIDAD</a:t>
            </a:r>
            <a:r>
              <a:rPr lang="es-MX" baseline="0"/>
              <a:t> DE RESPUESTA</a:t>
            </a:r>
            <a:endParaRPr lang="es-MX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2.7777777777777779E-3"/>
                  <c:y val="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871-4CEB-AE0D-C303843596A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555555555555558E-3"/>
                  <c:y val="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71-4CEB-AE0D-C303843596A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2268518518518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871-4CEB-AE0D-C303843596A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.1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71-4CEB-AE0D-C303843596A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777777777778798E-3"/>
                  <c:y val="0.1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871-4CEB-AE0D-C303843596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2025).xlsx]AUTORIZACIÓN PERMISO A PUERTOS'!$BV$28:$BV$31</c:f>
              <c:numCache>
                <c:formatCode>0%</c:formatCode>
                <c:ptCount val="4"/>
                <c:pt idx="0">
                  <c:v>0.91666666666666663</c:v>
                </c:pt>
                <c:pt idx="1">
                  <c:v>0.91527777777777786</c:v>
                </c:pt>
                <c:pt idx="2">
                  <c:v>0.91249999999999998</c:v>
                </c:pt>
                <c:pt idx="3">
                  <c:v>0.91666666666666663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871-4CEB-AE0D-C30384359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3203248"/>
        <c:axId val="-3201072"/>
      </c:barChart>
      <c:catAx>
        <c:axId val="-3203248"/>
        <c:scaling>
          <c:orientation val="minMax"/>
        </c:scaling>
        <c:delete val="0"/>
        <c:axPos val="b"/>
        <c:majorTickMark val="none"/>
        <c:minorTickMark val="none"/>
        <c:tickLblPos val="nextTo"/>
        <c:crossAx val="-3201072"/>
        <c:crosses val="autoZero"/>
        <c:auto val="1"/>
        <c:lblAlgn val="ctr"/>
        <c:lblOffset val="100"/>
        <c:noMultiLvlLbl val="0"/>
      </c:catAx>
      <c:valAx>
        <c:axId val="-320107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3203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baseline="0"/>
              <a:t>CAPACIDAD DE RESPUESTA</a:t>
            </a:r>
            <a:endParaRPr lang="es-MX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2025).xlsx]DESCUENTO PARQUEO VEHICULOS IMP'!$O$27:$O$30</c:f>
              <c:numCache>
                <c:formatCode>0%</c:formatCode>
                <c:ptCount val="4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15-4AA1-8FAF-DE942E2271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535771168"/>
        <c:axId val="-1535791296"/>
      </c:barChart>
      <c:catAx>
        <c:axId val="-1535771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-1535791296"/>
        <c:crosses val="autoZero"/>
        <c:auto val="1"/>
        <c:lblAlgn val="ctr"/>
        <c:lblOffset val="100"/>
        <c:noMultiLvlLbl val="0"/>
      </c:catAx>
      <c:valAx>
        <c:axId val="-15357912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535771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sz="1800" b="1" i="0" baseline="0">
                <a:effectLst/>
              </a:rPr>
              <a:t>EMPATÍA/ACCESIBILIDAD</a:t>
            </a:r>
            <a:endParaRPr lang="es-MX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2025).xlsx]DESCUENTO PARQUEO VEHICULOS IMP'!$O$47:$O$52</c:f>
              <c:numCache>
                <c:formatCode>0%</c:formatCode>
                <c:ptCount val="6"/>
                <c:pt idx="0">
                  <c:v>0.875</c:v>
                </c:pt>
                <c:pt idx="1">
                  <c:v>0.875</c:v>
                </c:pt>
                <c:pt idx="2">
                  <c:v>0.875</c:v>
                </c:pt>
                <c:pt idx="3">
                  <c:v>0.875</c:v>
                </c:pt>
                <c:pt idx="4">
                  <c:v>0.9</c:v>
                </c:pt>
                <c:pt idx="5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B4-4B87-8701-CDD971F51E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535785312"/>
        <c:axId val="-1535789120"/>
      </c:barChart>
      <c:catAx>
        <c:axId val="-1535785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-1535789120"/>
        <c:crosses val="autoZero"/>
        <c:auto val="1"/>
        <c:lblAlgn val="ctr"/>
        <c:lblOffset val="100"/>
        <c:noMultiLvlLbl val="0"/>
      </c:catAx>
      <c:valAx>
        <c:axId val="-1535789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535785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baseline="0"/>
              <a:t>PROFESIONALIDAD/CONFIANZA EN EL PERSONAL</a:t>
            </a:r>
            <a:endParaRPr lang="es-MX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2025).xlsx]DESCUENTO PARQUEO VEHICULOS IMP'!$O$38:$O$39</c:f>
              <c:numCache>
                <c:formatCode>0%</c:formatCode>
                <c:ptCount val="2"/>
                <c:pt idx="0">
                  <c:v>0.92500000000000004</c:v>
                </c:pt>
                <c:pt idx="1">
                  <c:v>0.92500000000000004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98-4A39-8B17-81EADC1A77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535770080"/>
        <c:axId val="-1535779328"/>
      </c:barChart>
      <c:catAx>
        <c:axId val="-1535770080"/>
        <c:scaling>
          <c:orientation val="minMax"/>
        </c:scaling>
        <c:delete val="0"/>
        <c:axPos val="b"/>
        <c:majorTickMark val="none"/>
        <c:minorTickMark val="none"/>
        <c:tickLblPos val="nextTo"/>
        <c:crossAx val="-1535779328"/>
        <c:crosses val="autoZero"/>
        <c:auto val="1"/>
        <c:lblAlgn val="ctr"/>
        <c:lblOffset val="100"/>
        <c:noMultiLvlLbl val="0"/>
      </c:catAx>
      <c:valAx>
        <c:axId val="-15357793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535770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/>
              </a:rPr>
              <a:t>MEJORÍA DEL SERVICIO RECIBIDO</a:t>
            </a:r>
            <a:endParaRPr lang="es-DO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2025).xlsx]DESCUENTO PARQUEO VEHICULOS IMP'!$B$60</c:f>
              <c:strCache>
                <c:ptCount val="1"/>
                <c:pt idx="0">
                  <c:v>MUCHO MEJOR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2025).xlsx]DESCUENTO PARQUEO VEHICULOS IMP'!$B$61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00-4DA6-99BA-8C673397E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5780416"/>
        <c:axId val="-1532655424"/>
      </c:barChart>
      <c:catAx>
        <c:axId val="-1535780416"/>
        <c:scaling>
          <c:orientation val="minMax"/>
        </c:scaling>
        <c:delete val="1"/>
        <c:axPos val="b"/>
        <c:majorTickMark val="none"/>
        <c:minorTickMark val="none"/>
        <c:tickLblPos val="nextTo"/>
        <c:crossAx val="-1532655424"/>
        <c:crosses val="autoZero"/>
        <c:auto val="1"/>
        <c:lblAlgn val="ctr"/>
        <c:lblOffset val="100"/>
        <c:noMultiLvlLbl val="0"/>
      </c:catAx>
      <c:valAx>
        <c:axId val="-1532655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53578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'[TABULACIÓN DE ENCUESTA APORDOM (ABR 2025).xlsx]DESCUENTO PARQUEO VEHICULOS IMP'!$A$95:$E$97</c:f>
              <c:multiLvlStrCache>
                <c:ptCount val="5"/>
                <c:lvl>
                  <c:pt idx="0">
                    <c:v>ELEMENTOS TANGIBLES</c:v>
                  </c:pt>
                  <c:pt idx="1">
                    <c:v>EFICACIA / CONFIABILIDAD</c:v>
                  </c:pt>
                  <c:pt idx="2">
                    <c:v>CAPACIDAD DE RESPUESTA</c:v>
                  </c:pt>
                  <c:pt idx="3">
                    <c:v>PROFESIONALIDAD /CONFIANZA EN EL PERSONAL</c:v>
                  </c:pt>
                  <c:pt idx="4">
                    <c:v>EMPATÍA/ACCESIBILIDAD</c:v>
                  </c:pt>
                </c:lvl>
                <c:lvl>
                  <c:pt idx="0">
                    <c:v>PROMEDIO DE SATISFACCIÓN DE LAS DIMENSIONES</c:v>
                  </c:pt>
                </c:lvl>
              </c:multiLvlStrCache>
            </c:multiLvlStrRef>
          </c:cat>
          <c:val>
            <c:numRef>
              <c:f>'[TABULACIÓN DE ENCUESTA APORDOM (ABR 2025).xlsx]DESCUENTO PARQUEO VEHICULOS IMP'!$A$98:$E$98</c:f>
              <c:numCache>
                <c:formatCode>0%</c:formatCode>
                <c:ptCount val="5"/>
                <c:pt idx="0">
                  <c:v>0.9375</c:v>
                </c:pt>
                <c:pt idx="1">
                  <c:v>0.95</c:v>
                </c:pt>
                <c:pt idx="2">
                  <c:v>0.95</c:v>
                </c:pt>
                <c:pt idx="3">
                  <c:v>0.92500000000000004</c:v>
                </c:pt>
                <c:pt idx="4">
                  <c:v>0.88333333333333341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71-497C-8524-84A0E8497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1532636384"/>
        <c:axId val="-1532659776"/>
      </c:barChart>
      <c:catAx>
        <c:axId val="-1532636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532659776"/>
        <c:crosses val="autoZero"/>
        <c:auto val="1"/>
        <c:lblAlgn val="ctr"/>
        <c:lblOffset val="100"/>
        <c:noMultiLvlLbl val="0"/>
      </c:catAx>
      <c:valAx>
        <c:axId val="-15326597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-1532636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'[TABULACIÓN DE ENCUESTA APORDOM (ABR 2025).xlsx]DESCUENTO PARQUEO VEHICULOS IMP'!$A$97</c:f>
              <c:strCache>
                <c:ptCount val="1"/>
                <c:pt idx="0">
                  <c:v>ELEMENTOS TANGIBLES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180302280976303E-3"/>
                  <c:y val="0.1521739130434782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s-D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17C-485A-9C08-AAD0A4C6AC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2025).xlsx]DESCUENTO PARQUEO VEHICULOS IMP'!$A$98</c:f>
              <c:numCache>
                <c:formatCode>0%</c:formatCode>
                <c:ptCount val="1"/>
                <c:pt idx="0">
                  <c:v>0.9375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7C-485A-9C08-AAD0A4C6AC86}"/>
            </c:ext>
          </c:extLst>
        </c:ser>
        <c:ser>
          <c:idx val="1"/>
          <c:order val="1"/>
          <c:tx>
            <c:strRef>
              <c:f>'[TABULACIÓN DE ENCUESTA APORDOM (ABR 2025).xlsx]DESCUENTO PARQUEO VEHICULOS IMP'!$B$97</c:f>
              <c:strCache>
                <c:ptCount val="1"/>
                <c:pt idx="0">
                  <c:v>EFICACIA / CONFIABILIDAD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417474397788942E-2"/>
                  <c:y val="9.420289855072464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s-D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17C-485A-9C08-AAD0A4C6AC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2025).xlsx]DESCUENTO PARQUEO VEHICULOS IMP'!$B$98</c:f>
              <c:numCache>
                <c:formatCode>0%</c:formatCode>
                <c:ptCount val="1"/>
                <c:pt idx="0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17C-485A-9C08-AAD0A4C6AC86}"/>
            </c:ext>
          </c:extLst>
        </c:ser>
        <c:ser>
          <c:idx val="2"/>
          <c:order val="2"/>
          <c:tx>
            <c:strRef>
              <c:f>'[TABULACIÓN DE ENCUESTA APORDOM (ABR 2025).xlsx]DESCUENTO PARQUEO VEHICULOS IMP'!$C$97</c:f>
              <c:strCache>
                <c:ptCount val="1"/>
                <c:pt idx="0">
                  <c:v>CAPACIDAD DE RESPUESTA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907069707968407E-3"/>
                  <c:y val="9.782608695652174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s-D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17C-485A-9C08-AAD0A4C6AC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2025).xlsx]DESCUENTO PARQUEO VEHICULOS IMP'!$C$98</c:f>
              <c:numCache>
                <c:formatCode>0%</c:formatCode>
                <c:ptCount val="1"/>
                <c:pt idx="0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17C-485A-9C08-AAD0A4C6AC86}"/>
            </c:ext>
          </c:extLst>
        </c:ser>
        <c:ser>
          <c:idx val="3"/>
          <c:order val="3"/>
          <c:tx>
            <c:strRef>
              <c:f>'[TABULACIÓN DE ENCUESTA APORDOM (ABR 2025).xlsx]DESCUENTO PARQUEO VEHICULOS IMP'!$D$97</c:f>
              <c:strCache>
                <c:ptCount val="1"/>
                <c:pt idx="0">
                  <c:v>PROFESIONALIDAD /CONFIANZA EN EL PERSONAL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180302280976303E-3"/>
                  <c:y val="0.1050724637681159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s-D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17C-485A-9C08-AAD0A4C6AC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2025).xlsx]DESCUENTO PARQUEO VEHICULOS IMP'!$D$98</c:f>
              <c:numCache>
                <c:formatCode>0%</c:formatCode>
                <c:ptCount val="1"/>
                <c:pt idx="0">
                  <c:v>0.92500000000000004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17C-485A-9C08-AAD0A4C6AC86}"/>
            </c:ext>
          </c:extLst>
        </c:ser>
        <c:ser>
          <c:idx val="4"/>
          <c:order val="4"/>
          <c:tx>
            <c:strRef>
              <c:f>'[TABULACIÓN DE ENCUESTA APORDOM (ABR 2025).xlsx]DESCUENTO PARQUEO VEHICULOS IMP'!$E$97</c:f>
              <c:strCache>
                <c:ptCount val="1"/>
                <c:pt idx="0">
                  <c:v>EMPATÍA/ACCESIBILIDAD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10818136858578E-2"/>
                  <c:y val="7.971014492753622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s-D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17C-485A-9C08-AAD0A4C6AC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2025).xlsx]DESCUENTO PARQUEO VEHICULOS IMP'!$E$98</c:f>
              <c:numCache>
                <c:formatCode>0%</c:formatCode>
                <c:ptCount val="1"/>
                <c:pt idx="0">
                  <c:v>0.88333333333333341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17C-485A-9C08-AAD0A4C6A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32642912"/>
        <c:axId val="-1532635840"/>
        <c:axId val="-1535956528"/>
      </c:bar3DChart>
      <c:catAx>
        <c:axId val="-1532642912"/>
        <c:scaling>
          <c:orientation val="minMax"/>
        </c:scaling>
        <c:delete val="1"/>
        <c:axPos val="b"/>
        <c:majorTickMark val="out"/>
        <c:minorTickMark val="none"/>
        <c:tickLblPos val="nextTo"/>
        <c:crossAx val="-1532635840"/>
        <c:crosses val="autoZero"/>
        <c:auto val="1"/>
        <c:lblAlgn val="ctr"/>
        <c:lblOffset val="100"/>
        <c:noMultiLvlLbl val="0"/>
      </c:catAx>
      <c:valAx>
        <c:axId val="-15326358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532642912"/>
        <c:crosses val="autoZero"/>
        <c:crossBetween val="between"/>
      </c:valAx>
      <c:serAx>
        <c:axId val="-1535956528"/>
        <c:scaling>
          <c:orientation val="minMax"/>
        </c:scaling>
        <c:delete val="0"/>
        <c:axPos val="b"/>
        <c:majorTickMark val="out"/>
        <c:minorTickMark val="none"/>
        <c:tickLblPos val="nextTo"/>
        <c:crossAx val="-1532635840"/>
        <c:crosses val="autoZero"/>
      </c:ser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ACCESIBILIDAD</a:t>
            </a:r>
          </a:p>
        </c:rich>
      </c:tx>
      <c:layout>
        <c:manualLayout>
          <c:xMode val="edge"/>
          <c:yMode val="edge"/>
          <c:x val="0.3541248906386701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2025).xlsx]RENO LICEN REMOLCADORES VUCE'!$A$6</c:f>
              <c:strCache>
                <c:ptCount val="1"/>
                <c:pt idx="0">
                  <c:v>Facilidad de acceso a la plataforma.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VUCE'!$G$6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E5-44D5-9B0B-97163D8D53FA}"/>
            </c:ext>
          </c:extLst>
        </c:ser>
        <c:ser>
          <c:idx val="1"/>
          <c:order val="1"/>
          <c:tx>
            <c:strRef>
              <c:f>'[TABULACIÓN DE ENCUESTA APORDOM (ABR 2025).xlsx]RENO LICEN REMOLCADORES VUCE'!$A$7</c:f>
              <c:strCache>
                <c:ptCount val="1"/>
                <c:pt idx="0">
                  <c:v>Facilidad para completar su solicitud.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VUCE'!$G$7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E5-44D5-9B0B-97163D8D5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2661952"/>
        <c:axId val="-1532658688"/>
      </c:barChart>
      <c:catAx>
        <c:axId val="-1532661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2658688"/>
        <c:crosses val="autoZero"/>
        <c:auto val="1"/>
        <c:lblAlgn val="ctr"/>
        <c:lblOffset val="100"/>
        <c:noMultiLvlLbl val="0"/>
      </c:catAx>
      <c:valAx>
        <c:axId val="-153265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266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TIEMPO DE RESPUESTA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666666666666666E-2"/>
                  <c:y val="0.31481481481481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4BC-483B-9D88-EB3D8729F0F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'[TABULACIÓN DE ENCUESTA APORDOM (ABR 2025).xlsx]RENO LICEN REMOLCADORES VUCE'!$A$12</c:f>
              <c:strCache>
                <c:ptCount val="1"/>
                <c:pt idx="0">
                  <c:v>Tiempo de entrega del servicio.</c:v>
                </c:pt>
              </c:strCache>
            </c:strRef>
          </c:cat>
          <c:val>
            <c:numRef>
              <c:f>'[TABULACIÓN DE ENCUESTA APORDOM (ABR 2025).xlsx]RENO LICEN REMOLCADORES VUCE'!$G$12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BC-483B-9D88-EB3D8729F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2641824"/>
        <c:axId val="-1532635296"/>
      </c:barChart>
      <c:catAx>
        <c:axId val="-153264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2635296"/>
        <c:crosses val="autoZero"/>
        <c:auto val="1"/>
        <c:lblAlgn val="ctr"/>
        <c:lblOffset val="100"/>
        <c:noMultiLvlLbl val="0"/>
      </c:catAx>
      <c:valAx>
        <c:axId val="-153263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264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PROFESIONALIDAD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2025).xlsx]RENO LICEN REMOLCADORES VUCE'!$A$19</c:f>
              <c:strCache>
                <c:ptCount val="1"/>
                <c:pt idx="0">
                  <c:v>Servicio recibido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VUCE'!$E$19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75-4580-ADB9-4112EC7D65BF}"/>
            </c:ext>
          </c:extLst>
        </c:ser>
        <c:ser>
          <c:idx val="1"/>
          <c:order val="1"/>
          <c:tx>
            <c:strRef>
              <c:f>'[TABULACIÓN DE ENCUESTA APORDOM (ABR 2025).xlsx]RENO LICEN REMOLCADORES VUCE'!$A$20</c:f>
              <c:strCache>
                <c:ptCount val="1"/>
                <c:pt idx="0">
                  <c:v>Atención recibida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VUCE'!$E$20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75-4580-ADB9-4112EC7D6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2650528"/>
        <c:axId val="-1532663040"/>
      </c:barChart>
      <c:catAx>
        <c:axId val="-1532650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2663040"/>
        <c:crosses val="autoZero"/>
        <c:auto val="1"/>
        <c:lblAlgn val="ctr"/>
        <c:lblOffset val="100"/>
        <c:noMultiLvlLbl val="0"/>
      </c:catAx>
      <c:valAx>
        <c:axId val="-153266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265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CONFIABILIDAD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2025).xlsx]RENO LICEN REMOLCADORES VUCE'!$A$25</c:f>
              <c:strCache>
                <c:ptCount val="1"/>
                <c:pt idx="0">
                  <c:v>Claridad de la informacion suministrada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VUCE'!$G$25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68-4610-B592-4C84A8ACBA24}"/>
            </c:ext>
          </c:extLst>
        </c:ser>
        <c:ser>
          <c:idx val="1"/>
          <c:order val="1"/>
          <c:tx>
            <c:strRef>
              <c:f>'[TABULACIÓN DE ENCUESTA APORDOM (ABR 2025).xlsx]RENO LICEN REMOLCADORES VUCE'!$A$26</c:f>
              <c:strCache>
                <c:ptCount val="1"/>
                <c:pt idx="0">
                  <c:v>Confianza con el servicio en linea.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VUCE'!$G$26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68-4610-B592-4C84A8ACB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2658144"/>
        <c:axId val="-1532637472"/>
      </c:barChart>
      <c:catAx>
        <c:axId val="-1532658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2637472"/>
        <c:crosses val="autoZero"/>
        <c:auto val="1"/>
        <c:lblAlgn val="ctr"/>
        <c:lblOffset val="100"/>
        <c:noMultiLvlLbl val="0"/>
      </c:catAx>
      <c:valAx>
        <c:axId val="-153263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265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PROFESIONALIDAD/CONFIANZA</a:t>
            </a:r>
            <a:r>
              <a:rPr lang="es-MX" baseline="0"/>
              <a:t> EN EL PERSONAL</a:t>
            </a:r>
            <a:endParaRPr lang="es-MX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0.1342592592592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D7E-4663-9748-0D77910F611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712962962962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7E-4663-9748-0D77910F611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88888888888888E-2"/>
                  <c:y val="0.1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D7E-4663-9748-0D77910F611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.2083333333333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D7E-4663-9748-0D77910F61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2025).xlsx]AUTORIZACIÓN PERMISO A PUERTOS'!$BV$39:$BV$40</c:f>
              <c:numCache>
                <c:formatCode>0%</c:formatCode>
                <c:ptCount val="2"/>
                <c:pt idx="0">
                  <c:v>0.91666666666666663</c:v>
                </c:pt>
                <c:pt idx="1">
                  <c:v>0.91805555555555551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7E-4663-9748-0D77910F6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1600836704"/>
        <c:axId val="-1600843776"/>
      </c:barChart>
      <c:catAx>
        <c:axId val="-1600836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-1600843776"/>
        <c:crosses val="autoZero"/>
        <c:auto val="1"/>
        <c:lblAlgn val="ctr"/>
        <c:lblOffset val="100"/>
        <c:noMultiLvlLbl val="0"/>
      </c:catAx>
      <c:valAx>
        <c:axId val="-16008437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1600836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'[TABULACIÓN DE ENCUESTA APORDOM (ABR 2025).xlsx]RENO LICEN REMOLCADORES VUCE'!$A$64:$D$66</c:f>
              <c:multiLvlStrCache>
                <c:ptCount val="4"/>
                <c:lvl>
                  <c:pt idx="0">
                    <c:v> CONFIABILIDAD</c:v>
                  </c:pt>
                  <c:pt idx="1">
                    <c:v>TIEMPO DE RESPUESTA</c:v>
                  </c:pt>
                  <c:pt idx="2">
                    <c:v>PROFESIONALIDAD </c:v>
                  </c:pt>
                  <c:pt idx="3">
                    <c:v>ACCESIBILIDAD</c:v>
                  </c:pt>
                </c:lvl>
                <c:lvl>
                  <c:pt idx="0">
                    <c:v>PROMEDIO DE SATISFACCIÓN DE LAS DIMENSIONES</c:v>
                  </c:pt>
                </c:lvl>
              </c:multiLvlStrCache>
            </c:multiLvlStrRef>
          </c:cat>
          <c:val>
            <c:numRef>
              <c:f>'[TABULACIÓN DE ENCUESTA APORDOM (ABR 2025).xlsx]RENO LICEN REMOLCADORES VUCE'!$A$67:$D$67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AA-46BC-8C35-DF6892416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2664128"/>
        <c:axId val="-1532655968"/>
      </c:barChart>
      <c:catAx>
        <c:axId val="-153266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2655968"/>
        <c:crosses val="autoZero"/>
        <c:auto val="1"/>
        <c:lblAlgn val="ctr"/>
        <c:lblOffset val="100"/>
        <c:noMultiLvlLbl val="0"/>
      </c:catAx>
      <c:valAx>
        <c:axId val="-153265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266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'[TABULACIÓN DE ENCUESTA APORDOM (ABR 2025).xlsx]RENO LICEN REMOLCADORES VUCE'!$A$66</c:f>
              <c:strCache>
                <c:ptCount val="1"/>
                <c:pt idx="0">
                  <c:v> CONFIABILIDAD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1746031746031746E-3"/>
                  <c:y val="0.14128033355508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ED5-45F7-A128-3D7C20916E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VUCE'!$A$67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D5-45F7-A128-3D7C20916E0E}"/>
            </c:ext>
          </c:extLst>
        </c:ser>
        <c:ser>
          <c:idx val="1"/>
          <c:order val="1"/>
          <c:tx>
            <c:strRef>
              <c:f>'[TABULACIÓN DE ENCUESTA APORDOM (ABR 2025).xlsx]RENO LICEN REMOLCADORES VUCE'!$B$66</c:f>
              <c:strCache>
                <c:ptCount val="1"/>
                <c:pt idx="0">
                  <c:v>TIEMPO DE RESPUESTA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64021164021164E-2"/>
                  <c:y val="7.7704183455294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ED5-45F7-A128-3D7C20916E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VUCE'!$B$67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D5-45F7-A128-3D7C20916E0E}"/>
            </c:ext>
          </c:extLst>
        </c:ser>
        <c:ser>
          <c:idx val="2"/>
          <c:order val="2"/>
          <c:tx>
            <c:strRef>
              <c:f>'[TABULACIÓN DE ENCUESTA APORDOM (ABR 2025).xlsx]RENO LICEN REMOLCADORES VUCE'!$C$66</c:f>
              <c:strCache>
                <c:ptCount val="1"/>
                <c:pt idx="0">
                  <c:v>PROFESIONALIDAD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7600514486979003E-17"/>
                  <c:y val="9.1832216810802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ED5-45F7-A128-3D7C20916E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VUCE'!$C$67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D5-45F7-A128-3D7C20916E0E}"/>
            </c:ext>
          </c:extLst>
        </c:ser>
        <c:ser>
          <c:idx val="3"/>
          <c:order val="3"/>
          <c:tx>
            <c:strRef>
              <c:f>'[TABULACIÓN DE ENCUESTA APORDOM (ABR 2025).xlsx]RENO LICEN REMOLCADORES VUCE'!$D$66</c:f>
              <c:strCache>
                <c:ptCount val="1"/>
                <c:pt idx="0">
                  <c:v>ACCESIBILIDAD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582010582010581E-2"/>
                  <c:y val="7.064016677754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ED5-45F7-A128-3D7C20916E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VUCE'!$D$67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D5-45F7-A128-3D7C20916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32656512"/>
        <c:axId val="-1532647264"/>
        <c:axId val="-1535965264"/>
      </c:bar3DChart>
      <c:catAx>
        <c:axId val="-1532656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2647264"/>
        <c:crosses val="autoZero"/>
        <c:auto val="1"/>
        <c:lblAlgn val="ctr"/>
        <c:lblOffset val="100"/>
        <c:noMultiLvlLbl val="0"/>
      </c:catAx>
      <c:valAx>
        <c:axId val="-153264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2656512"/>
        <c:crosses val="autoZero"/>
        <c:crossBetween val="between"/>
      </c:valAx>
      <c:serAx>
        <c:axId val="-15359652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264726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/>
              </a:rPr>
              <a:t>SATISFACCIÓN</a:t>
            </a:r>
            <a:r>
              <a:rPr lang="en-US" sz="1800" b="1" i="0" baseline="0">
                <a:effectLst/>
              </a:rPr>
              <a:t> POR SERVICIO </a:t>
            </a:r>
            <a:endParaRPr lang="es-DO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2025).xlsx]SATISFACCIÓN POR SERVICIO '!$A$5</c:f>
              <c:strCache>
                <c:ptCount val="1"/>
                <c:pt idx="0">
                  <c:v>AUTORIZACIÓN PERMISO A PUERTO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2025).xlsx]SATISFACCIÓN POR SERVICIO '!$A$6</c:f>
              <c:numCache>
                <c:formatCode>0%</c:formatCode>
                <c:ptCount val="1"/>
                <c:pt idx="0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29-48C8-AF56-30C18ABD3771}"/>
            </c:ext>
          </c:extLst>
        </c:ser>
        <c:ser>
          <c:idx val="1"/>
          <c:order val="1"/>
          <c:tx>
            <c:strRef>
              <c:f>'[TABULACIÓN DE ENCUESTA APORDOM (ABR 2025).xlsx]SATISFACCIÓN POR SERVICIO '!$B$5</c:f>
              <c:strCache>
                <c:ptCount val="1"/>
                <c:pt idx="0">
                  <c:v>RENOVACIÓN LICENCIA SHIP CHANDLER / (VUCERD)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2025).xlsx]SATISFACCIÓN POR SERVICIO '!$B$6</c:f>
              <c:numCache>
                <c:formatCode>0%</c:formatCode>
                <c:ptCount val="1"/>
                <c:pt idx="0">
                  <c:v>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29-48C8-AF56-30C18ABD3771}"/>
            </c:ext>
          </c:extLst>
        </c:ser>
        <c:ser>
          <c:idx val="2"/>
          <c:order val="2"/>
          <c:tx>
            <c:strRef>
              <c:f>'[TABULACIÓN DE ENCUESTA APORDOM (ABR 2025).xlsx]SATISFACCIÓN POR SERVICIO '!$C$5</c:f>
              <c:strCache>
                <c:ptCount val="1"/>
                <c:pt idx="0">
                  <c:v> LICENCIA SHIP CHANDLER / (VUCERD)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2025).xlsx]SATISFACCIÓN POR SERVICIO '!$C$6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29-48C8-AF56-30C18ABD3771}"/>
            </c:ext>
          </c:extLst>
        </c:ser>
        <c:ser>
          <c:idx val="3"/>
          <c:order val="3"/>
          <c:tx>
            <c:strRef>
              <c:f>'[TABULACIÓN DE ENCUESTA APORDOM (ABR 2025).xlsx]SATISFACCIÓN POR SERVICIO '!$D$5</c:f>
              <c:strCache>
                <c:ptCount val="1"/>
                <c:pt idx="0">
                  <c:v>LICENCIA AGENTES CONSIGNATARIO DE BUQUES VUCERD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2025).xlsx]SATISFACCIÓN POR SERVICIO '!$D$6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29-48C8-AF56-30C18ABD3771}"/>
            </c:ext>
          </c:extLst>
        </c:ser>
        <c:ser>
          <c:idx val="4"/>
          <c:order val="4"/>
          <c:tx>
            <c:strRef>
              <c:f>'[TABULACIÓN DE ENCUESTA APORDOM (ABR 2025).xlsx]SATISFACCIÓN POR SERVICIO '!$E$5</c:f>
              <c:strCache>
                <c:ptCount val="1"/>
                <c:pt idx="0">
                  <c:v>RENOVACIÓN LICENCIA DE REMOLCADORES /(VUCERD)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2025).xlsx]SATISFACCIÓN POR SERVICIO '!$E$6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29-48C8-AF56-30C18ABD3771}"/>
            </c:ext>
          </c:extLst>
        </c:ser>
        <c:ser>
          <c:idx val="5"/>
          <c:order val="5"/>
          <c:tx>
            <c:strRef>
              <c:f>'[TABULACIÓN DE ENCUESTA APORDOM (ABR 2025).xlsx]SATISFACCIÓN POR SERVICIO '!$F$5</c:f>
              <c:strCache>
                <c:ptCount val="1"/>
                <c:pt idx="0">
                  <c:v>DESCUENTO PARQUEO VEHICULOS IMPORTADOS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2025).xlsx]SATISFACCIÓN POR SERVICIO '!$F$6</c:f>
              <c:numCache>
                <c:formatCode>0%</c:formatCode>
                <c:ptCount val="1"/>
                <c:pt idx="0">
                  <c:v>0.93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C29-48C8-AF56-30C18ABD3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2636928"/>
        <c:axId val="-1532652704"/>
      </c:barChart>
      <c:catAx>
        <c:axId val="-1532636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2652704"/>
        <c:crosses val="autoZero"/>
        <c:auto val="1"/>
        <c:lblAlgn val="ctr"/>
        <c:lblOffset val="100"/>
        <c:noMultiLvlLbl val="0"/>
      </c:catAx>
      <c:valAx>
        <c:axId val="-15326527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53263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u="none" strike="noStrike" baseline="0">
                <a:effectLst/>
              </a:rPr>
              <a:t>SATISFACCIÓN</a:t>
            </a:r>
            <a:r>
              <a:rPr lang="en-US" sz="1800" b="1" i="0" baseline="0">
                <a:effectLst/>
              </a:rPr>
              <a:t> POR SERVICIO </a:t>
            </a:r>
            <a:endParaRPr lang="es-DO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'[TABULACIÓN DE ENCUESTA APORDOM (ABR 2025).xlsx]SATISFACCIÓN POR SERVICIO '!$A$5</c:f>
              <c:strCache>
                <c:ptCount val="1"/>
                <c:pt idx="0">
                  <c:v>AUTORIZACIÓN PERMISO A PUERTO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8.6926033165692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51A-4EAE-A2EA-350536159D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2025).xlsx]SATISFACCIÓN POR SERVICIO '!$A$6</c:f>
              <c:numCache>
                <c:formatCode>0%</c:formatCode>
                <c:ptCount val="1"/>
                <c:pt idx="0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1A-4EAE-A2EA-350536159DA4}"/>
            </c:ext>
          </c:extLst>
        </c:ser>
        <c:ser>
          <c:idx val="1"/>
          <c:order val="1"/>
          <c:tx>
            <c:strRef>
              <c:f>'[TABULACIÓN DE ENCUESTA APORDOM (ABR 2025).xlsx]SATISFACCIÓN POR SERVICIO '!$B$5</c:f>
              <c:strCache>
                <c:ptCount val="1"/>
                <c:pt idx="0">
                  <c:v>RENOVACIÓN LICENCIA SHIP CHANDLER / (VUCERD)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64721791254304E-3"/>
                  <c:y val="0.12618295136955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51A-4EAE-A2EA-350536159D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2025).xlsx]SATISFACCIÓN POR SERVICIO '!$B$6</c:f>
              <c:numCache>
                <c:formatCode>0%</c:formatCode>
                <c:ptCount val="1"/>
                <c:pt idx="0">
                  <c:v>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1A-4EAE-A2EA-350536159DA4}"/>
            </c:ext>
          </c:extLst>
        </c:ser>
        <c:ser>
          <c:idx val="2"/>
          <c:order val="2"/>
          <c:tx>
            <c:strRef>
              <c:f>'[TABULACIÓN DE ENCUESTA APORDOM (ABR 2025).xlsx]SATISFACCIÓN POR SERVICIO '!$C$5</c:f>
              <c:strCache>
                <c:ptCount val="1"/>
                <c:pt idx="0">
                  <c:v> LICENCIA SHIP CHANDLER / (VUCERD)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82496121288736E-2"/>
                  <c:y val="0.10935855785361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51A-4EAE-A2EA-350536159D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2025).xlsx]SATISFACCIÓN POR SERVICIO '!$C$6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1A-4EAE-A2EA-350536159DA4}"/>
            </c:ext>
          </c:extLst>
        </c:ser>
        <c:ser>
          <c:idx val="3"/>
          <c:order val="3"/>
          <c:tx>
            <c:strRef>
              <c:f>'[TABULACIÓN DE ENCUESTA APORDOM (ABR 2025).xlsx]SATISFACCIÓN POR SERVICIO '!$D$5</c:f>
              <c:strCache>
                <c:ptCount val="1"/>
                <c:pt idx="0">
                  <c:v>LICENCIA AGENTES CONSIGNATARIO DE BUQUES VUCERD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76661495051646E-2"/>
                  <c:y val="0.10375042668163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51A-4EAE-A2EA-350536159D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2025).xlsx]SATISFACCIÓN POR SERVICIO '!$D$6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51A-4EAE-A2EA-350536159DA4}"/>
            </c:ext>
          </c:extLst>
        </c:ser>
        <c:ser>
          <c:idx val="4"/>
          <c:order val="4"/>
          <c:tx>
            <c:strRef>
              <c:f>'[TABULACIÓN DE ENCUESTA APORDOM (ABR 2025).xlsx]SATISFACCIÓN POR SERVICIO '!$E$5</c:f>
              <c:strCache>
                <c:ptCount val="1"/>
                <c:pt idx="0">
                  <c:v>RENOVACIÓN LICENCIA DE REMOLCADORES /(VUCERD)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64721791254304E-3"/>
                  <c:y val="0.11216262343960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51A-4EAE-A2EA-350536159D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2025).xlsx]SATISFACCIÓN POR SERVICIO '!$E$6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51A-4EAE-A2EA-350536159DA4}"/>
            </c:ext>
          </c:extLst>
        </c:ser>
        <c:ser>
          <c:idx val="5"/>
          <c:order val="5"/>
          <c:tx>
            <c:strRef>
              <c:f>'[TABULACIÓN DE ENCUESTA APORDOM (ABR 2025).xlsx]SATISFACCIÓN POR SERVICIO '!$F$5</c:f>
              <c:strCache>
                <c:ptCount val="1"/>
                <c:pt idx="0">
                  <c:v>DESCUENTO PARQUEO VEHICULOS IMPORTADOS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76661495051646E-2"/>
                  <c:y val="0.12618295136955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51A-4EAE-A2EA-350536159D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2025).xlsx]SATISFACCIÓN POR SERVICIO '!$F$6</c:f>
              <c:numCache>
                <c:formatCode>0%</c:formatCode>
                <c:ptCount val="1"/>
                <c:pt idx="0">
                  <c:v>0.93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51A-4EAE-A2EA-350536159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32663584"/>
        <c:axId val="-1532661408"/>
        <c:axId val="-1535959648"/>
      </c:bar3DChart>
      <c:catAx>
        <c:axId val="-1532663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2661408"/>
        <c:crosses val="autoZero"/>
        <c:auto val="1"/>
        <c:lblAlgn val="ctr"/>
        <c:lblOffset val="100"/>
        <c:noMultiLvlLbl val="0"/>
      </c:catAx>
      <c:valAx>
        <c:axId val="-153266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2663584"/>
        <c:crosses val="autoZero"/>
        <c:crossBetween val="between"/>
      </c:valAx>
      <c:serAx>
        <c:axId val="-15359596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266140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  <c:userShapes r:id="rId4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MEJORA CONTINUA</a:t>
            </a:r>
            <a:endParaRPr lang="es-DO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COMPARACIÓN EN LOS RESULTADOS DEL ÍNDICE DE SATISFACCIÓN</a:t>
            </a:r>
            <a:endParaRPr lang="es-DO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2025).xlsx]COMPARACIÓN'!$A$40</c:f>
              <c:strCache>
                <c:ptCount val="1"/>
                <c:pt idx="0">
                  <c:v>mar-22</c:v>
                </c:pt>
              </c:strCache>
            </c:strRef>
          </c:tx>
          <c:spPr>
            <a:solidFill>
              <a:schemeClr val="accent1">
                <a:shade val="47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5303099347114857E-17"/>
                  <c:y val="0.10224889262755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2025).xlsx]COMPARACIÓN'!$A$41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'[TABULACIÓN DE ENCUESTA APORDOM (ABR 2025).xlsx]COMPARACIÓN'!$B$40</c:f>
              <c:strCache>
                <c:ptCount val="1"/>
                <c:pt idx="0">
                  <c:v>sep-22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9.167142097643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2025).xlsx]COMPARACIÓN'!$B$41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</c:ser>
        <c:ser>
          <c:idx val="2"/>
          <c:order val="2"/>
          <c:tx>
            <c:strRef>
              <c:f>'[TABULACIÓN DE ENCUESTA APORDOM (ABR 2025).xlsx]COMPARACIÓN'!$C$40</c:f>
              <c:strCache>
                <c:ptCount val="1"/>
                <c:pt idx="0">
                  <c:v>mar-23</c:v>
                </c:pt>
              </c:strCache>
            </c:strRef>
          </c:tx>
          <c:spPr>
            <a:solidFill>
              <a:schemeClr val="accent1">
                <a:shade val="82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573271793745519E-3"/>
                  <c:y val="0.12757291445435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2025).xlsx]COMPARACIÓN'!$C$41</c:f>
              <c:numCache>
                <c:formatCode>0%</c:formatCode>
                <c:ptCount val="1"/>
                <c:pt idx="0">
                  <c:v>0.96</c:v>
                </c:pt>
              </c:numCache>
            </c:numRef>
          </c:val>
        </c:ser>
        <c:ser>
          <c:idx val="3"/>
          <c:order val="3"/>
          <c:tx>
            <c:strRef>
              <c:f>'[TABULACIÓN DE ENCUESTA APORDOM (ABR 2025).xlsx]COMPARACIÓN'!$D$40</c:f>
              <c:strCache>
                <c:ptCount val="1"/>
                <c:pt idx="0">
                  <c:v>sep-23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01849991278753E-3"/>
                  <c:y val="0.1057747165112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2025).xlsx]COMPARACIÓN'!$D$41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</c:ser>
        <c:ser>
          <c:idx val="4"/>
          <c:order val="4"/>
          <c:tx>
            <c:strRef>
              <c:f>'[TABULACIÓN DE ENCUESTA APORDOM (ABR 2025).xlsx]COMPARACIÓN'!$E$40</c:f>
              <c:strCache>
                <c:ptCount val="1"/>
                <c:pt idx="0">
                  <c:v>abr-24</c:v>
                </c:pt>
              </c:strCache>
            </c:strRef>
          </c:tx>
          <c:spPr>
            <a:solidFill>
              <a:schemeClr val="accent1">
                <a:tint val="83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01849991278753E-3"/>
                  <c:y val="0.109300540394975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2025).xlsx]COMPARACIÓN'!$E$41</c:f>
              <c:numCache>
                <c:formatCode>0%</c:formatCode>
                <c:ptCount val="1"/>
                <c:pt idx="0">
                  <c:v>0.93</c:v>
                </c:pt>
              </c:numCache>
            </c:numRef>
          </c:val>
        </c:ser>
        <c:ser>
          <c:idx val="5"/>
          <c:order val="5"/>
          <c:tx>
            <c:strRef>
              <c:f>'[TABULACIÓN DE ENCUESTA APORDOM (ABR 2025).xlsx]COMPARACIÓN'!$F$40</c:f>
              <c:strCache>
                <c:ptCount val="1"/>
                <c:pt idx="0">
                  <c:v>sep-24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057747165112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2025).xlsx]COMPARACIÓN'!$F$41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</c:ser>
        <c:ser>
          <c:idx val="6"/>
          <c:order val="6"/>
          <c:tx>
            <c:strRef>
              <c:f>'[TABULACIÓN DE ENCUESTA APORDOM (ABR 2025).xlsx]COMPARACIÓN'!$G$40</c:f>
              <c:strCache>
                <c:ptCount val="1"/>
                <c:pt idx="0">
                  <c:v>abr-25</c:v>
                </c:pt>
              </c:strCache>
            </c:strRef>
          </c:tx>
          <c:spPr>
            <a:solidFill>
              <a:schemeClr val="accent1">
                <a:tint val="48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603699982557506E-3"/>
                  <c:y val="0.12692965981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2025).xlsx]COMPARACIÓN'!$G$41</c:f>
              <c:numCache>
                <c:formatCode>0%</c:formatCode>
                <c:ptCount val="1"/>
                <c:pt idx="0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32649984"/>
        <c:axId val="-1532664672"/>
        <c:axId val="0"/>
      </c:bar3DChart>
      <c:catAx>
        <c:axId val="-1532649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2664672"/>
        <c:crosses val="autoZero"/>
        <c:auto val="1"/>
        <c:lblAlgn val="ctr"/>
        <c:lblOffset val="100"/>
        <c:noMultiLvlLbl val="0"/>
      </c:catAx>
      <c:valAx>
        <c:axId val="-1532664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5326499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Medición de la Tendencia</a:t>
            </a:r>
            <a:endParaRPr lang="es-DO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Comparación en los Resultados del Índice de Satisfacción</a:t>
            </a:r>
            <a:endParaRPr lang="es-DO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'[TABULACIÓN DE ENCUESTA APORDOM (ABR 2025).xlsx]Medición de la Tendencia'!$B$5:$H$5</c:f>
              <c:numCache>
                <c:formatCode>mmm\-yy</c:formatCode>
                <c:ptCount val="7"/>
                <c:pt idx="0">
                  <c:v>44621</c:v>
                </c:pt>
                <c:pt idx="1">
                  <c:v>44805</c:v>
                </c:pt>
                <c:pt idx="2">
                  <c:v>44986</c:v>
                </c:pt>
                <c:pt idx="3">
                  <c:v>45170</c:v>
                </c:pt>
                <c:pt idx="4">
                  <c:v>45383</c:v>
                </c:pt>
                <c:pt idx="5">
                  <c:v>45536</c:v>
                </c:pt>
                <c:pt idx="6">
                  <c:v>45748</c:v>
                </c:pt>
              </c:numCache>
            </c:numRef>
          </c:cat>
          <c:val>
            <c:numRef>
              <c:f>'[TABULACIÓN DE ENCUESTA APORDOM (ABR 2025).xlsx]Medición de la Tendencia'!$B$6:$H$6</c:f>
              <c:numCache>
                <c:formatCode>0%</c:formatCode>
                <c:ptCount val="7"/>
                <c:pt idx="0">
                  <c:v>0.88</c:v>
                </c:pt>
                <c:pt idx="1">
                  <c:v>0.9</c:v>
                </c:pt>
                <c:pt idx="2">
                  <c:v>0.96</c:v>
                </c:pt>
                <c:pt idx="3">
                  <c:v>0.98</c:v>
                </c:pt>
                <c:pt idx="4">
                  <c:v>0.93</c:v>
                </c:pt>
                <c:pt idx="5">
                  <c:v>0.98</c:v>
                </c:pt>
                <c:pt idx="6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32641280"/>
        <c:axId val="-1532645088"/>
      </c:barChart>
      <c:dateAx>
        <c:axId val="-15326412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532645088"/>
        <c:crosses val="autoZero"/>
        <c:auto val="1"/>
        <c:lblOffset val="100"/>
        <c:baseTimeUnit val="months"/>
      </c:dateAx>
      <c:valAx>
        <c:axId val="-1532645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53264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EMPAT</a:t>
            </a:r>
            <a:r>
              <a:rPr lang="en-US">
                <a:latin typeface="Calibri"/>
                <a:cs typeface="Calibri"/>
              </a:rPr>
              <a:t>Í</a:t>
            </a:r>
            <a:r>
              <a:rPr lang="en-US"/>
              <a:t>A/ACCESIBILIDAD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0AB-44A4-B1D9-BCA8A3D8CE9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7779E-3"/>
                  <c:y val="0.231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0AB-44A4-B1D9-BCA8A3D8CE9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777777777777779E-3"/>
                  <c:y val="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0AB-44A4-B1D9-BCA8A3D8CE9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.1759259259259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0AB-44A4-B1D9-BCA8A3D8CE9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0.13888888888888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0AB-44A4-B1D9-BCA8A3D8CE9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5555555555555558E-3"/>
                  <c:y val="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0AB-44A4-B1D9-BCA8A3D8CE9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0.19444444444444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0AB-44A4-B1D9-BCA8A3D8CE9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2025).xlsx]AUTORIZACIÓN PERMISO A PUERTOS'!$BV$48:$BV$53</c:f>
              <c:numCache>
                <c:formatCode>0%</c:formatCode>
                <c:ptCount val="6"/>
                <c:pt idx="0">
                  <c:v>0.91111111111111109</c:v>
                </c:pt>
                <c:pt idx="1">
                  <c:v>0.9097222222222221</c:v>
                </c:pt>
                <c:pt idx="2">
                  <c:v>0.9097222222222221</c:v>
                </c:pt>
                <c:pt idx="3">
                  <c:v>0.9097222222222221</c:v>
                </c:pt>
                <c:pt idx="4">
                  <c:v>0.91249999999999998</c:v>
                </c:pt>
                <c:pt idx="5">
                  <c:v>0.91111111111111109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0AB-44A4-B1D9-BCA8A3D8C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1600838880"/>
        <c:axId val="-1600843232"/>
      </c:barChart>
      <c:catAx>
        <c:axId val="-1600838880"/>
        <c:scaling>
          <c:orientation val="minMax"/>
        </c:scaling>
        <c:delete val="0"/>
        <c:axPos val="b"/>
        <c:majorTickMark val="none"/>
        <c:minorTickMark val="none"/>
        <c:tickLblPos val="nextTo"/>
        <c:crossAx val="-1600843232"/>
        <c:crosses val="autoZero"/>
        <c:auto val="1"/>
        <c:lblAlgn val="ctr"/>
        <c:lblOffset val="100"/>
        <c:noMultiLvlLbl val="0"/>
      </c:catAx>
      <c:valAx>
        <c:axId val="-160084323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1600838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/>
              </a:rPr>
              <a:t>MEJORÍA DEL SERVICIO RECIBIDO</a:t>
            </a:r>
            <a:endParaRPr lang="es-DO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2025).xlsx]AUTORIZACIÓN PERMISO A PUERTOS'!$B$60</c:f>
              <c:strCache>
                <c:ptCount val="1"/>
                <c:pt idx="0">
                  <c:v>MUCHO MEJOR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2025).xlsx]AUTORIZACIÓN PERMISO A PUERTOS'!$B$61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CF-4316-9EA8-66454E83334D}"/>
            </c:ext>
          </c:extLst>
        </c:ser>
        <c:ser>
          <c:idx val="1"/>
          <c:order val="1"/>
          <c:tx>
            <c:strRef>
              <c:f>'[TABULACIÓN DE ENCUESTA APORDOM (ABR 2025).xlsx]AUTORIZACIÓN PERMISO A PUERTOS'!$C$60</c:f>
              <c:strCache>
                <c:ptCount val="1"/>
                <c:pt idx="0">
                  <c:v>MEJOR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2025).xlsx]AUTORIZACIÓN PERMISO A PUERTOS'!$C$61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CF-4316-9EA8-66454E83334D}"/>
            </c:ext>
          </c:extLst>
        </c:ser>
        <c:ser>
          <c:idx val="2"/>
          <c:order val="2"/>
          <c:tx>
            <c:strRef>
              <c:f>'[TABULACIÓN DE ENCUESTA APORDOM (ABR 2025).xlsx]AUTORIZACIÓN PERMISO A PUERTOS'!$D$60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2025).xlsx]AUTORIZACIÓN PERMISO A PUERTOS'!$D$61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CF-4316-9EA8-66454E83334D}"/>
            </c:ext>
          </c:extLst>
        </c:ser>
        <c:ser>
          <c:idx val="3"/>
          <c:order val="3"/>
          <c:tx>
            <c:strRef>
              <c:f>'[TABULACIÓN DE ENCUESTA APORDOM (ABR 2025).xlsx]AUTORIZACIÓN PERMISO A PUERTOS'!$E$60</c:f>
              <c:strCache>
                <c:ptCount val="1"/>
                <c:pt idx="0">
                  <c:v>PEOR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2025).xlsx]AUTORIZACIÓN PERMISO A PUERTOS'!$E$61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CF-4316-9EA8-66454E833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00832352"/>
        <c:axId val="-1600842688"/>
      </c:barChart>
      <c:catAx>
        <c:axId val="-1600832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600842688"/>
        <c:crosses val="autoZero"/>
        <c:auto val="1"/>
        <c:lblAlgn val="ctr"/>
        <c:lblOffset val="100"/>
        <c:noMultiLvlLbl val="0"/>
      </c:catAx>
      <c:valAx>
        <c:axId val="-1600842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60083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PROMEDIO DE SATISFACCIÓN DE LAS DIMENSIONES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190081848694607E-3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DB-4123-A643-D3BEEF1B450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'[TABULACIÓN DE ENCUESTA APORDOM (ABR 2025).xlsx]AUTORIZACIÓN PERMISO A PUERTOS'!$A$94:$E$94</c:f>
              <c:strCache>
                <c:ptCount val="5"/>
                <c:pt idx="0">
                  <c:v>ELEMENTOS TANGIBLES</c:v>
                </c:pt>
                <c:pt idx="1">
                  <c:v>EFICACIA / CONFIABILIDAD</c:v>
                </c:pt>
                <c:pt idx="2">
                  <c:v>CAPACIDAD DE RESPUESTA</c:v>
                </c:pt>
                <c:pt idx="3">
                  <c:v>PROFESIONALIDAD /CONFIANZA EN EL PERSONAL</c:v>
                </c:pt>
                <c:pt idx="4">
                  <c:v>EMPATÍA/ACCESIBILIDAD</c:v>
                </c:pt>
              </c:strCache>
            </c:strRef>
          </c:cat>
          <c:val>
            <c:numRef>
              <c:f>'[TABULACIÓN DE ENCUESTA APORDOM (ABR 2025).xlsx]AUTORIZACIÓN PERMISO A PUERTOS'!$A$95:$E$95</c:f>
              <c:numCache>
                <c:formatCode>0%</c:formatCode>
                <c:ptCount val="5"/>
                <c:pt idx="0">
                  <c:v>0.91111111111111109</c:v>
                </c:pt>
                <c:pt idx="1">
                  <c:v>0.91874999999999996</c:v>
                </c:pt>
                <c:pt idx="2">
                  <c:v>0.91527777777777786</c:v>
                </c:pt>
                <c:pt idx="3">
                  <c:v>0.91736111111111107</c:v>
                </c:pt>
                <c:pt idx="4">
                  <c:v>0.9106481481481481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DB-4123-A643-D3BEEF1B4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00841600"/>
        <c:axId val="-1600831808"/>
      </c:barChart>
      <c:catAx>
        <c:axId val="-160084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600831808"/>
        <c:crosses val="autoZero"/>
        <c:auto val="1"/>
        <c:lblAlgn val="ctr"/>
        <c:lblOffset val="100"/>
        <c:noMultiLvlLbl val="0"/>
      </c:catAx>
      <c:valAx>
        <c:axId val="-160083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60084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'[TABULACIÓN DE ENCUESTA APORDOM (ABR 2025).xlsx]AUTORIZACIÓN PERMISO A PUERTOS'!$A$94</c:f>
              <c:strCache>
                <c:ptCount val="1"/>
                <c:pt idx="0">
                  <c:v>ELEMENTOS TANGIBLES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604294648939935E-3"/>
                  <c:y val="0.13622291021671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7C8-45C1-BC42-9464AA0DE6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2025).xlsx]AUTORIZACIÓN PERMISO A PUERTOS'!$A$95</c:f>
              <c:numCache>
                <c:formatCode>0%</c:formatCode>
                <c:ptCount val="1"/>
                <c:pt idx="0">
                  <c:v>0.91111111111111109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C8-45C1-BC42-9464AA0DE69C}"/>
            </c:ext>
          </c:extLst>
        </c:ser>
        <c:ser>
          <c:idx val="1"/>
          <c:order val="1"/>
          <c:tx>
            <c:strRef>
              <c:f>'[TABULACIÓN DE ENCUESTA APORDOM (ABR 2025).xlsx]AUTORIZACIÓN PERMISO A PUERTOS'!$B$94</c:f>
              <c:strCache>
                <c:ptCount val="1"/>
                <c:pt idx="0">
                  <c:v>EFICACIA / CONFIABILIDAD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208589297879869E-3"/>
                  <c:y val="0.13622291021671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7C8-45C1-BC42-9464AA0DE6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2025).xlsx]AUTORIZACIÓN PERMISO A PUERTOS'!$B$95</c:f>
              <c:numCache>
                <c:formatCode>0%</c:formatCode>
                <c:ptCount val="1"/>
                <c:pt idx="0">
                  <c:v>0.91874999999999996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C8-45C1-BC42-9464AA0DE69C}"/>
            </c:ext>
          </c:extLst>
        </c:ser>
        <c:ser>
          <c:idx val="2"/>
          <c:order val="2"/>
          <c:tx>
            <c:strRef>
              <c:f>'[TABULACIÓN DE ENCUESTA APORDOM (ABR 2025).xlsx]AUTORIZACIÓN PERMISO A PUERTOS'!$C$94</c:f>
              <c:strCache>
                <c:ptCount val="1"/>
                <c:pt idx="0">
                  <c:v>CAPACIDAD DE RESPUESTA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4386518404594E-2"/>
                  <c:y val="9.9071207430340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7C8-45C1-BC42-9464AA0DE6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2025).xlsx]AUTORIZACIÓN PERMISO A PUERTOS'!$C$95</c:f>
              <c:numCache>
                <c:formatCode>0%</c:formatCode>
                <c:ptCount val="1"/>
                <c:pt idx="0">
                  <c:v>0.91527777777777786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C8-45C1-BC42-9464AA0DE69C}"/>
            </c:ext>
          </c:extLst>
        </c:ser>
        <c:ser>
          <c:idx val="3"/>
          <c:order val="3"/>
          <c:tx>
            <c:strRef>
              <c:f>'[TABULACIÓN DE ENCUESTA APORDOM (ABR 2025).xlsx]AUTORIZACIÓN PERMISO A PUERTOS'!$D$94</c:f>
              <c:strCache>
                <c:ptCount val="1"/>
                <c:pt idx="0">
                  <c:v>PROFESIONALIDAD /CONFIANZA EN EL PERSONAL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957565300007429E-3"/>
                  <c:y val="0.1486068111455108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D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7C8-45C1-BC42-9464AA0DE6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2025).xlsx]AUTORIZACIÓN PERMISO A PUERTOS'!$D$95</c:f>
              <c:numCache>
                <c:formatCode>0%</c:formatCode>
                <c:ptCount val="1"/>
                <c:pt idx="0">
                  <c:v>0.91736111111111107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7C8-45C1-BC42-9464AA0DE69C}"/>
            </c:ext>
          </c:extLst>
        </c:ser>
        <c:ser>
          <c:idx val="4"/>
          <c:order val="4"/>
          <c:tx>
            <c:strRef>
              <c:f>'[TABULACIÓN DE ENCUESTA APORDOM (ABR 2025).xlsx]AUTORIZACIÓN PERMISO A PUERTOS'!$E$94</c:f>
              <c:strCache>
                <c:ptCount val="1"/>
                <c:pt idx="0">
                  <c:v>EMPATÍA/ACCESIBILIDAD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624344677155732E-2"/>
                  <c:y val="9.0815330005946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7C8-45C1-BC42-9464AA0DE6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ENCUESTA APORDOM (ABR 2025).xlsx]AUTORIZACIÓN PERMISO A PUERTOS'!$E$95</c:f>
              <c:numCache>
                <c:formatCode>0%</c:formatCode>
                <c:ptCount val="1"/>
                <c:pt idx="0">
                  <c:v>0.9106481481481481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7C8-45C1-BC42-9464AA0DE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600841056"/>
        <c:axId val="-1600833440"/>
        <c:axId val="-3608272"/>
      </c:bar3DChart>
      <c:catAx>
        <c:axId val="-1600841056"/>
        <c:scaling>
          <c:orientation val="minMax"/>
        </c:scaling>
        <c:delete val="1"/>
        <c:axPos val="b"/>
        <c:majorTickMark val="out"/>
        <c:minorTickMark val="none"/>
        <c:tickLblPos val="nextTo"/>
        <c:crossAx val="-1600833440"/>
        <c:crosses val="autoZero"/>
        <c:auto val="1"/>
        <c:lblAlgn val="ctr"/>
        <c:lblOffset val="100"/>
        <c:noMultiLvlLbl val="0"/>
      </c:catAx>
      <c:valAx>
        <c:axId val="-16008334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600841056"/>
        <c:crosses val="autoZero"/>
        <c:crossBetween val="between"/>
      </c:valAx>
      <c:serAx>
        <c:axId val="-3608272"/>
        <c:scaling>
          <c:orientation val="minMax"/>
        </c:scaling>
        <c:delete val="0"/>
        <c:axPos val="b"/>
        <c:majorTickMark val="out"/>
        <c:minorTickMark val="none"/>
        <c:tickLblPos val="nextTo"/>
        <c:crossAx val="-1600833440"/>
        <c:crosses val="autoZero"/>
      </c:ser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TIEMPO DE RESPUESTA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00830720"/>
        <c:axId val="-1600839424"/>
      </c:barChart>
      <c:catAx>
        <c:axId val="-160083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600839424"/>
        <c:crosses val="autoZero"/>
        <c:auto val="1"/>
        <c:lblAlgn val="ctr"/>
        <c:lblOffset val="100"/>
        <c:noMultiLvlLbl val="0"/>
      </c:catAx>
      <c:valAx>
        <c:axId val="-16008394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60083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0.00464</cdr:x>
      <cdr:y>0.0122</cdr:y>
    </cdr:from>
    <cdr:to>
      <cdr:x>0.24833</cdr:x>
      <cdr:y>0.24561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50800" y="50800"/>
          <a:ext cx="2667000" cy="97155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Í</a:t>
          </a:r>
          <a:r>
            <a:rPr lang="es-MX" sz="2000"/>
            <a:t>NDICE DE SATISFACCI</a:t>
          </a:r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Ó</a:t>
          </a:r>
          <a:r>
            <a:rPr lang="es-MX" sz="2000"/>
            <a:t>N</a:t>
          </a:r>
        </a:p>
      </cdr:txBody>
    </cdr:sp>
  </cdr:relSizeAnchor>
  <cdr:relSizeAnchor xmlns:cdr="http://schemas.openxmlformats.org/drawingml/2006/chartDrawing">
    <cdr:from>
      <cdr:x>0.06121</cdr:x>
      <cdr:y>0.35774</cdr:y>
    </cdr:from>
    <cdr:to>
      <cdr:x>0.19611</cdr:x>
      <cdr:y>0.59802</cdr:y>
    </cdr:to>
    <cdr:sp macro="" textlink="">
      <cdr:nvSpPr>
        <cdr:cNvPr id="3" name="Hexagon 2"/>
        <cdr:cNvSpPr/>
      </cdr:nvSpPr>
      <cdr:spPr>
        <a:xfrm xmlns:a="http://schemas.openxmlformats.org/drawingml/2006/main">
          <a:off x="669925" y="1489075"/>
          <a:ext cx="1476375" cy="1000125"/>
        </a:xfrm>
        <a:prstGeom xmlns:a="http://schemas.openxmlformats.org/drawingml/2006/main" prst="hexagon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800"/>
            <a:t>92</a:t>
          </a:r>
          <a:r>
            <a:rPr lang="es-MX" sz="2800" baseline="0"/>
            <a:t> %</a:t>
          </a:r>
          <a:endParaRPr lang="es-MX" sz="28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0.0105</cdr:x>
      <cdr:y>0.04213</cdr:y>
    </cdr:from>
    <cdr:to>
      <cdr:x>0.2926</cdr:x>
      <cdr:y>0.2312</cdr:y>
    </cdr:to>
    <cdr:sp macro="" textlink="">
      <cdr:nvSpPr>
        <cdr:cNvPr id="2" name="Rounded Rectangle 1">
          <a:extLst xmlns:a="http://schemas.openxmlformats.org/drawingml/2006/main">
            <a:ext uri="{FF2B5EF4-FFF2-40B4-BE49-F238E27FC236}">
              <a16:creationId xmlns="" xmlns:a16="http://schemas.microsoft.com/office/drawing/2014/main" id="{C438CCBC-0090-8EAE-8D91-9E901322E9E8}"/>
            </a:ext>
          </a:extLst>
        </cdr:cNvPr>
        <cdr:cNvSpPr/>
      </cdr:nvSpPr>
      <cdr:spPr>
        <a:xfrm xmlns:a="http://schemas.openxmlformats.org/drawingml/2006/main">
          <a:off x="101015" y="216093"/>
          <a:ext cx="2713868" cy="969772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Í</a:t>
          </a:r>
          <a:r>
            <a:rPr lang="es-MX" sz="2000"/>
            <a:t>NDICE DE SATISFACCI</a:t>
          </a:r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Ó</a:t>
          </a:r>
          <a:r>
            <a:rPr lang="es-MX" sz="2000"/>
            <a:t>N</a:t>
          </a:r>
        </a:p>
      </cdr:txBody>
    </cdr:sp>
  </cdr:relSizeAnchor>
  <cdr:relSizeAnchor xmlns:cdr="http://schemas.openxmlformats.org/drawingml/2006/chartDrawing">
    <cdr:from>
      <cdr:x>0.02112</cdr:x>
      <cdr:y>0.33302</cdr:y>
    </cdr:from>
    <cdr:to>
      <cdr:x>0.16971</cdr:x>
      <cdr:y>0.56625</cdr:y>
    </cdr:to>
    <cdr:sp macro="" textlink="">
      <cdr:nvSpPr>
        <cdr:cNvPr id="4" name="Hexagon 2">
          <a:extLst xmlns:a="http://schemas.openxmlformats.org/drawingml/2006/main">
            <a:ext uri="{FF2B5EF4-FFF2-40B4-BE49-F238E27FC236}">
              <a16:creationId xmlns="" xmlns:a16="http://schemas.microsoft.com/office/drawing/2014/main" id="{B6A7EF4B-AE4F-0729-4DF5-CC729C318891}"/>
            </a:ext>
          </a:extLst>
        </cdr:cNvPr>
        <cdr:cNvSpPr/>
      </cdr:nvSpPr>
      <cdr:spPr>
        <a:xfrm xmlns:a="http://schemas.openxmlformats.org/drawingml/2006/main">
          <a:off x="203200" y="1708150"/>
          <a:ext cx="1429465" cy="1196287"/>
        </a:xfrm>
        <a:prstGeom xmlns:a="http://schemas.openxmlformats.org/drawingml/2006/main" prst="hexagon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800"/>
            <a:t>90 %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0.00575</cdr:x>
      <cdr:y>0.01614</cdr:y>
    </cdr:from>
    <cdr:to>
      <cdr:x>0.23707</cdr:x>
      <cdr:y>0.24357</cdr:y>
    </cdr:to>
    <cdr:sp macro="" textlink="">
      <cdr:nvSpPr>
        <cdr:cNvPr id="2" name="Rounded Rectangle 1">
          <a:extLst xmlns:a="http://schemas.openxmlformats.org/drawingml/2006/main">
            <a:ext uri="{FF2B5EF4-FFF2-40B4-BE49-F238E27FC236}">
              <a16:creationId xmlns="" xmlns:a16="http://schemas.microsoft.com/office/drawing/2014/main" id="{CA3491A1-B79B-37FE-5CA7-6F6B97D26171}"/>
            </a:ext>
          </a:extLst>
        </cdr:cNvPr>
        <cdr:cNvSpPr/>
      </cdr:nvSpPr>
      <cdr:spPr>
        <a:xfrm xmlns:a="http://schemas.openxmlformats.org/drawingml/2006/main">
          <a:off x="50800" y="50800"/>
          <a:ext cx="2044701" cy="71596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Í</a:t>
          </a:r>
          <a:r>
            <a:rPr lang="es-MX" sz="2000"/>
            <a:t>NDICE DE SATISFACCI</a:t>
          </a:r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Ó</a:t>
          </a:r>
          <a:r>
            <a:rPr lang="es-MX" sz="2000"/>
            <a:t>N</a:t>
          </a:r>
        </a:p>
      </cdr:txBody>
    </cdr:sp>
  </cdr:relSizeAnchor>
  <cdr:relSizeAnchor xmlns:cdr="http://schemas.openxmlformats.org/drawingml/2006/chartDrawing">
    <cdr:from>
      <cdr:x>0</cdr:x>
      <cdr:y>0.6077</cdr:y>
    </cdr:from>
    <cdr:to>
      <cdr:x>0.18175</cdr:x>
      <cdr:y>0.89262</cdr:y>
    </cdr:to>
    <cdr:sp macro="" textlink="">
      <cdr:nvSpPr>
        <cdr:cNvPr id="3" name="Hexagon 2">
          <a:extLst xmlns:a="http://schemas.openxmlformats.org/drawingml/2006/main">
            <a:ext uri="{FF2B5EF4-FFF2-40B4-BE49-F238E27FC236}">
              <a16:creationId xmlns="" xmlns:a16="http://schemas.microsoft.com/office/drawing/2014/main" id="{2FFEE50A-7330-3DB1-A751-C59C6283FEC0}"/>
            </a:ext>
          </a:extLst>
        </cdr:cNvPr>
        <cdr:cNvSpPr/>
      </cdr:nvSpPr>
      <cdr:spPr>
        <a:xfrm xmlns:a="http://schemas.openxmlformats.org/drawingml/2006/main">
          <a:off x="-1676399" y="1913060"/>
          <a:ext cx="1606524" cy="896932"/>
        </a:xfrm>
        <a:prstGeom xmlns:a="http://schemas.openxmlformats.org/drawingml/2006/main" prst="hexagon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800" dirty="0"/>
            <a:t>94 %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0.00499</cdr:x>
      <cdr:y>0.01852</cdr:y>
    </cdr:from>
    <cdr:to>
      <cdr:x>0.26692</cdr:x>
      <cdr:y>0.37269</cdr:y>
    </cdr:to>
    <cdr:sp macro="" textlink="">
      <cdr:nvSpPr>
        <cdr:cNvPr id="2" name="Rounded Rectangle 1">
          <a:extLst xmlns:a="http://schemas.openxmlformats.org/drawingml/2006/main">
            <a:ext uri="{FF2B5EF4-FFF2-40B4-BE49-F238E27FC236}">
              <a16:creationId xmlns="" xmlns:a16="http://schemas.microsoft.com/office/drawing/2014/main" id="{BBD575C2-79F5-B323-3AD2-A7DCCFE16139}"/>
            </a:ext>
          </a:extLst>
        </cdr:cNvPr>
        <cdr:cNvSpPr/>
      </cdr:nvSpPr>
      <cdr:spPr>
        <a:xfrm xmlns:a="http://schemas.openxmlformats.org/drawingml/2006/main">
          <a:off x="50800" y="50800"/>
          <a:ext cx="2667022" cy="971572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Í</a:t>
          </a:r>
          <a:r>
            <a:rPr lang="es-MX" sz="2000"/>
            <a:t>NDICE DE SATISFACCI</a:t>
          </a:r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Ó</a:t>
          </a:r>
          <a:r>
            <a:rPr lang="es-MX" sz="2000"/>
            <a:t>N</a:t>
          </a:r>
        </a:p>
      </cdr:txBody>
    </cdr:sp>
  </cdr:relSizeAnchor>
  <cdr:relSizeAnchor xmlns:cdr="http://schemas.openxmlformats.org/drawingml/2006/chartDrawing">
    <cdr:from>
      <cdr:x>0.04802</cdr:x>
      <cdr:y>0.4838</cdr:y>
    </cdr:from>
    <cdr:to>
      <cdr:x>0.19302</cdr:x>
      <cdr:y>0.84837</cdr:y>
    </cdr:to>
    <cdr:sp macro="" textlink="">
      <cdr:nvSpPr>
        <cdr:cNvPr id="4" name="Hexagon 2">
          <a:extLst xmlns:a="http://schemas.openxmlformats.org/drawingml/2006/main">
            <a:ext uri="{FF2B5EF4-FFF2-40B4-BE49-F238E27FC236}">
              <a16:creationId xmlns="" xmlns:a16="http://schemas.microsoft.com/office/drawing/2014/main" id="{9BEE486C-76C6-874C-B291-0785D6B01839}"/>
            </a:ext>
          </a:extLst>
        </cdr:cNvPr>
        <cdr:cNvSpPr/>
      </cdr:nvSpPr>
      <cdr:spPr>
        <a:xfrm xmlns:a="http://schemas.openxmlformats.org/drawingml/2006/main">
          <a:off x="488950" y="1327150"/>
          <a:ext cx="1476431" cy="1000103"/>
        </a:xfrm>
        <a:prstGeom xmlns:a="http://schemas.openxmlformats.org/drawingml/2006/main" prst="hexagon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800"/>
            <a:t>98 %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0.00469</cdr:x>
      <cdr:y>0.01449</cdr:y>
    </cdr:from>
    <cdr:to>
      <cdr:x>0.25095</cdr:x>
      <cdr:y>0.29167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50800" y="50800"/>
          <a:ext cx="2667000" cy="97155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Í</a:t>
          </a:r>
          <a:r>
            <a:rPr lang="es-MX" sz="2000"/>
            <a:t>NDICE DE SATISFACCI</a:t>
          </a:r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Ó</a:t>
          </a:r>
          <a:r>
            <a:rPr lang="es-MX" sz="2000"/>
            <a:t>N</a:t>
          </a:r>
        </a:p>
      </cdr:txBody>
    </cdr:sp>
  </cdr:relSizeAnchor>
  <cdr:relSizeAnchor xmlns:cdr="http://schemas.openxmlformats.org/drawingml/2006/chartDrawing">
    <cdr:from>
      <cdr:x>0.03196</cdr:x>
      <cdr:y>0.37862</cdr:y>
    </cdr:from>
    <cdr:to>
      <cdr:x>0.16828</cdr:x>
      <cdr:y>0.66395</cdr:y>
    </cdr:to>
    <cdr:sp macro="" textlink="">
      <cdr:nvSpPr>
        <cdr:cNvPr id="3" name="Hexagon 2"/>
        <cdr:cNvSpPr/>
      </cdr:nvSpPr>
      <cdr:spPr>
        <a:xfrm xmlns:a="http://schemas.openxmlformats.org/drawingml/2006/main">
          <a:off x="346075" y="1327150"/>
          <a:ext cx="1476375" cy="1000125"/>
        </a:xfrm>
        <a:prstGeom xmlns:a="http://schemas.openxmlformats.org/drawingml/2006/main" prst="hexagon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800"/>
            <a:t>93 %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0.00423</cdr:x>
      <cdr:y>0.01413</cdr:y>
    </cdr:from>
    <cdr:to>
      <cdr:x>0.19841</cdr:x>
      <cdr:y>0.21325</cdr:y>
    </cdr:to>
    <cdr:sp macro="" textlink="">
      <cdr:nvSpPr>
        <cdr:cNvPr id="2" name="Rounded Rectangle 1">
          <a:extLst xmlns:a="http://schemas.openxmlformats.org/drawingml/2006/main">
            <a:ext uri="{FF2B5EF4-FFF2-40B4-BE49-F238E27FC236}">
              <a16:creationId xmlns="" xmlns:a16="http://schemas.microsoft.com/office/drawing/2014/main" id="{0467D6BE-BE64-C3A5-0B59-57D6C40B9759}"/>
            </a:ext>
          </a:extLst>
        </cdr:cNvPr>
        <cdr:cNvSpPr/>
      </cdr:nvSpPr>
      <cdr:spPr>
        <a:xfrm xmlns:a="http://schemas.openxmlformats.org/drawingml/2006/main">
          <a:off x="50800" y="50800"/>
          <a:ext cx="2330450" cy="71596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Í</a:t>
          </a:r>
          <a:r>
            <a:rPr lang="es-MX" sz="2000"/>
            <a:t>NDICE DE SATISFACCI</a:t>
          </a:r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Ó</a:t>
          </a:r>
          <a:r>
            <a:rPr lang="es-MX" sz="2000"/>
            <a:t>N</a:t>
          </a:r>
        </a:p>
      </cdr:txBody>
    </cdr:sp>
  </cdr:relSizeAnchor>
  <cdr:relSizeAnchor xmlns:cdr="http://schemas.openxmlformats.org/drawingml/2006/chartDrawing">
    <cdr:from>
      <cdr:x>0.03439</cdr:x>
      <cdr:y>0.26313</cdr:y>
    </cdr:from>
    <cdr:to>
      <cdr:x>0.16825</cdr:x>
      <cdr:y>0.56027</cdr:y>
    </cdr:to>
    <cdr:sp macro="" textlink="">
      <cdr:nvSpPr>
        <cdr:cNvPr id="3" name="Hexagon 2">
          <a:extLst xmlns:a="http://schemas.openxmlformats.org/drawingml/2006/main">
            <a:ext uri="{FF2B5EF4-FFF2-40B4-BE49-F238E27FC236}">
              <a16:creationId xmlns="" xmlns:a16="http://schemas.microsoft.com/office/drawing/2014/main" id="{E20F6773-2F0F-6B33-EA01-925448458C0B}"/>
            </a:ext>
          </a:extLst>
        </cdr:cNvPr>
        <cdr:cNvSpPr/>
      </cdr:nvSpPr>
      <cdr:spPr>
        <a:xfrm xmlns:a="http://schemas.openxmlformats.org/drawingml/2006/main">
          <a:off x="412732" y="946133"/>
          <a:ext cx="1606568" cy="1068423"/>
        </a:xfrm>
        <a:prstGeom xmlns:a="http://schemas.openxmlformats.org/drawingml/2006/main" prst="hexagon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800"/>
            <a:t>100 %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0.00546</cdr:x>
      <cdr:y>0.01122</cdr:y>
    </cdr:from>
    <cdr:to>
      <cdr:x>0.22518</cdr:x>
      <cdr:y>0.16929</cdr:y>
    </cdr:to>
    <cdr:sp macro="" textlink="">
      <cdr:nvSpPr>
        <cdr:cNvPr id="2" name="Rounded Rectangle 1">
          <a:extLst xmlns:a="http://schemas.openxmlformats.org/drawingml/2006/main">
            <a:ext uri="{FF2B5EF4-FFF2-40B4-BE49-F238E27FC236}">
              <a16:creationId xmlns="" xmlns:a16="http://schemas.microsoft.com/office/drawing/2014/main" id="{209DB246-1246-8BC2-830F-AC5BC4A3413E}"/>
            </a:ext>
          </a:extLst>
        </cdr:cNvPr>
        <cdr:cNvSpPr/>
      </cdr:nvSpPr>
      <cdr:spPr>
        <a:xfrm xmlns:a="http://schemas.openxmlformats.org/drawingml/2006/main">
          <a:off x="50800" y="50800"/>
          <a:ext cx="2044684" cy="71595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Í</a:t>
          </a:r>
          <a:r>
            <a:rPr lang="es-MX" sz="2000"/>
            <a:t>NDICE DE SATISFACCI</a:t>
          </a:r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Ó</a:t>
          </a:r>
          <a:r>
            <a:rPr lang="es-MX" sz="2000"/>
            <a:t>N</a:t>
          </a:r>
        </a:p>
      </cdr:txBody>
    </cdr:sp>
  </cdr:relSizeAnchor>
  <cdr:relSizeAnchor xmlns:cdr="http://schemas.openxmlformats.org/drawingml/2006/chartDrawing">
    <cdr:from>
      <cdr:x>0.01262</cdr:x>
      <cdr:y>0.2068</cdr:y>
    </cdr:from>
    <cdr:to>
      <cdr:x>0.18526</cdr:x>
      <cdr:y>0.40484</cdr:y>
    </cdr:to>
    <cdr:sp macro="" textlink="">
      <cdr:nvSpPr>
        <cdr:cNvPr id="4" name="Hexagon 2">
          <a:extLst xmlns:a="http://schemas.openxmlformats.org/drawingml/2006/main">
            <a:ext uri="{FF2B5EF4-FFF2-40B4-BE49-F238E27FC236}">
              <a16:creationId xmlns="" xmlns:a16="http://schemas.microsoft.com/office/drawing/2014/main" id="{F94D5788-B7D3-0E69-96AA-AA227ED6D1C4}"/>
            </a:ext>
          </a:extLst>
        </cdr:cNvPr>
        <cdr:cNvSpPr/>
      </cdr:nvSpPr>
      <cdr:spPr>
        <a:xfrm xmlns:a="http://schemas.openxmlformats.org/drawingml/2006/main">
          <a:off x="117475" y="936625"/>
          <a:ext cx="1606524" cy="896932"/>
        </a:xfrm>
        <a:prstGeom xmlns:a="http://schemas.openxmlformats.org/drawingml/2006/main" prst="hexagon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800"/>
            <a:t>95 %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6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7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7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5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6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0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8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7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92F98-1C50-4BC0-8D3C-C795ADAB7C9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4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AD15132-977E-EE4D-A066-DDF92034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CA0CE4BC-468E-8644-865D-E525F9E54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371" cy="6871768"/>
          </a:xfrm>
        </p:spPr>
      </p:pic>
      <p:sp>
        <p:nvSpPr>
          <p:cNvPr id="3" name="CuadroTexto 2"/>
          <p:cNvSpPr txBox="1"/>
          <p:nvPr/>
        </p:nvSpPr>
        <p:spPr>
          <a:xfrm>
            <a:off x="6800625" y="4047375"/>
            <a:ext cx="5421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ENCUESTA DE SATISFACCI</a:t>
            </a:r>
            <a:r>
              <a:rPr lang="es-MX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"/>
              </a:rPr>
              <a:t>Ó</a:t>
            </a:r>
            <a:r>
              <a:rPr lang="es-MX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N DE LA CALIDAD EN LOS SERVICIOS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. </a:t>
            </a:r>
          </a:p>
          <a:p>
            <a:pPr algn="ctr"/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DEPARTAMENTO DE CALIDAD, DIRECCIÓN DE PLANIFICACIÓN Y DESARROLLO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DO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Realizada</a:t>
            </a:r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DO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en</a:t>
            </a:r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Abril 2025, para </a:t>
            </a:r>
            <a:r>
              <a:rPr lang="en-US" sz="12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evaluar</a:t>
            </a:r>
            <a:r>
              <a:rPr lang="en-US" sz="1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octubre</a:t>
            </a:r>
            <a:r>
              <a:rPr lang="en-US" sz="1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2024 hasta </a:t>
            </a:r>
            <a:r>
              <a:rPr lang="en-US" sz="12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abril</a:t>
            </a:r>
            <a:r>
              <a:rPr lang="en-US" sz="1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2025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5476" y="36166"/>
            <a:ext cx="11476891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algn="ctr"/>
            <a:endParaRPr lang="es-MX" sz="3200" b="1" u="sng" dirty="0"/>
          </a:p>
          <a:p>
            <a:pPr algn="ctr"/>
            <a:endParaRPr lang="es-MX" sz="3200" b="1" u="sng" dirty="0"/>
          </a:p>
          <a:p>
            <a:pPr algn="ctr"/>
            <a:endParaRPr lang="es-MX" sz="3200" b="1" u="sng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BA34707-D2AE-DB25-D960-B89F97534FE8}"/>
              </a:ext>
            </a:extLst>
          </p:cNvPr>
          <p:cNvSpPr/>
          <p:nvPr/>
        </p:nvSpPr>
        <p:spPr>
          <a:xfrm>
            <a:off x="3472062" y="770764"/>
            <a:ext cx="489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AUTORIZACI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PERMISO A LOS PUERTOS</a:t>
            </a:r>
          </a:p>
          <a:p>
            <a:pPr algn="ctr"/>
            <a:r>
              <a:rPr lang="es-MX" b="1" u="sng" dirty="0"/>
              <a:t>PRESENCIAL.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ADC8EFBE-96CF-6928-C2D4-AA608E3F1D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488518"/>
              </p:ext>
            </p:extLst>
          </p:nvPr>
        </p:nvGraphicFramePr>
        <p:xfrm>
          <a:off x="2504303" y="2057400"/>
          <a:ext cx="65490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070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72062" y="770764"/>
            <a:ext cx="489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AUTORIZACI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PERMISO A LOS PUERTOS</a:t>
            </a:r>
          </a:p>
          <a:p>
            <a:pPr algn="ctr"/>
            <a:r>
              <a:rPr lang="es-MX" b="1" u="sng" dirty="0"/>
              <a:t>PRESENCIAL.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F6B950A5-0BCD-E157-B769-EAECCCB2B616}"/>
              </a:ext>
            </a:extLst>
          </p:cNvPr>
          <p:cNvGraphicFramePr>
            <a:graphicFrameLocks/>
          </p:cNvGraphicFramePr>
          <p:nvPr/>
        </p:nvGraphicFramePr>
        <p:xfrm>
          <a:off x="738187" y="2057400"/>
          <a:ext cx="107156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855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3534" y="360457"/>
            <a:ext cx="4460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AUTORIZACI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PERMISO A LOS PUERTOS</a:t>
            </a:r>
          </a:p>
          <a:p>
            <a:pPr algn="ctr"/>
            <a:r>
              <a:rPr lang="es-MX" b="1" u="sng" dirty="0"/>
              <a:t>PRESENCIAL.</a:t>
            </a:r>
            <a:endParaRPr lang="es-MX" dirty="0"/>
          </a:p>
        </p:txBody>
      </p:sp>
      <p:graphicFrame>
        <p:nvGraphicFramePr>
          <p:cNvPr id="6" name="Chart 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504825" y="1347787"/>
          <a:ext cx="11182349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855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73B586-6AD4-B17D-345F-A41A8E1BA9B4}"/>
              </a:ext>
            </a:extLst>
          </p:cNvPr>
          <p:cNvSpPr/>
          <p:nvPr/>
        </p:nvSpPr>
        <p:spPr>
          <a:xfrm>
            <a:off x="3713534" y="360457"/>
            <a:ext cx="3998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LICENCIAS SHIP CHANDLER</a:t>
            </a:r>
          </a:p>
          <a:p>
            <a:pPr algn="ctr"/>
            <a:r>
              <a:rPr lang="es-MX" b="1" u="sng" dirty="0"/>
              <a:t>VÍA VUCERD.</a:t>
            </a:r>
            <a:endParaRPr lang="es-MX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C7314E71-C973-AC3C-E97C-3013D28CD7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273967"/>
              </p:ext>
            </p:extLst>
          </p:nvPr>
        </p:nvGraphicFramePr>
        <p:xfrm>
          <a:off x="7090095" y="21832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1407658B-F8F2-0542-0F7E-D20F744E92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874773"/>
              </p:ext>
            </p:extLst>
          </p:nvPr>
        </p:nvGraphicFramePr>
        <p:xfrm>
          <a:off x="1964725" y="22221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C7314E71-C973-AC3C-E97C-3013D28CD7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269875"/>
              </p:ext>
            </p:extLst>
          </p:nvPr>
        </p:nvGraphicFramePr>
        <p:xfrm>
          <a:off x="7525265" y="22303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529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73B586-6AD4-B17D-345F-A41A8E1BA9B4}"/>
              </a:ext>
            </a:extLst>
          </p:cNvPr>
          <p:cNvSpPr/>
          <p:nvPr/>
        </p:nvSpPr>
        <p:spPr>
          <a:xfrm>
            <a:off x="3713534" y="360457"/>
            <a:ext cx="3998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LICENCIAS SHIP CHANDLER</a:t>
            </a:r>
          </a:p>
          <a:p>
            <a:pPr algn="ctr"/>
            <a:r>
              <a:rPr lang="es-MX" b="1" u="sng" dirty="0"/>
              <a:t>VÍA VUCERD.</a:t>
            </a:r>
            <a:endParaRPr lang="es-MX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4568DB5D-53D2-EDA3-7DFD-2B1799C7FE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925927"/>
              </p:ext>
            </p:extLst>
          </p:nvPr>
        </p:nvGraphicFramePr>
        <p:xfrm>
          <a:off x="1865870" y="21727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23BF5E6-E70A-0125-D274-03C4572928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81104"/>
              </p:ext>
            </p:extLst>
          </p:nvPr>
        </p:nvGraphicFramePr>
        <p:xfrm>
          <a:off x="7072183" y="2229880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970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73B586-6AD4-B17D-345F-A41A8E1BA9B4}"/>
              </a:ext>
            </a:extLst>
          </p:cNvPr>
          <p:cNvSpPr/>
          <p:nvPr/>
        </p:nvSpPr>
        <p:spPr>
          <a:xfrm>
            <a:off x="3713534" y="360457"/>
            <a:ext cx="3998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LICENCIAS SHIP CHANDLER</a:t>
            </a:r>
          </a:p>
          <a:p>
            <a:pPr algn="ctr"/>
            <a:r>
              <a:rPr lang="es-MX" b="1" u="sng" dirty="0"/>
              <a:t>VÍA VUCERD.</a:t>
            </a:r>
            <a:endParaRPr lang="es-MX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B5A04082-8A3D-E6B6-A11C-D0B85DC99E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648159"/>
              </p:ext>
            </p:extLst>
          </p:nvPr>
        </p:nvGraphicFramePr>
        <p:xfrm>
          <a:off x="2166551" y="2133599"/>
          <a:ext cx="7310824" cy="3113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571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73B586-6AD4-B17D-345F-A41A8E1BA9B4}"/>
              </a:ext>
            </a:extLst>
          </p:cNvPr>
          <p:cNvSpPr/>
          <p:nvPr/>
        </p:nvSpPr>
        <p:spPr>
          <a:xfrm>
            <a:off x="3713534" y="360457"/>
            <a:ext cx="3998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LICENCIAS SHIP CHANDLER</a:t>
            </a:r>
          </a:p>
          <a:p>
            <a:pPr algn="ctr"/>
            <a:r>
              <a:rPr lang="es-MX" b="1" u="sng" dirty="0"/>
              <a:t>VÍA VUCERD.</a:t>
            </a:r>
            <a:endParaRPr lang="es-MX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E9450C40-E80C-24E3-7738-D6D3F7ACC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827991"/>
              </p:ext>
            </p:extLst>
          </p:nvPr>
        </p:nvGraphicFramePr>
        <p:xfrm>
          <a:off x="1088166" y="1465755"/>
          <a:ext cx="9620251" cy="512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2465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73B586-6AD4-B17D-345F-A41A8E1BA9B4}"/>
              </a:ext>
            </a:extLst>
          </p:cNvPr>
          <p:cNvSpPr/>
          <p:nvPr/>
        </p:nvSpPr>
        <p:spPr>
          <a:xfrm>
            <a:off x="3185028" y="386301"/>
            <a:ext cx="5348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RENOVACIÓN LICENCIAS SHIP CHANDLER</a:t>
            </a:r>
          </a:p>
          <a:p>
            <a:pPr algn="ctr"/>
            <a:r>
              <a:rPr lang="es-MX" b="1" u="sng" dirty="0"/>
              <a:t>VÍA VUCERD.</a:t>
            </a:r>
            <a:endParaRPr lang="es-MX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EA0349DB-4D84-E6BF-8E57-937D9BD4DF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543999"/>
              </p:ext>
            </p:extLst>
          </p:nvPr>
        </p:nvGraphicFramePr>
        <p:xfrm>
          <a:off x="1610498" y="21809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8AF194-9930-B99E-532A-B0F74C7F72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87779"/>
              </p:ext>
            </p:extLst>
          </p:nvPr>
        </p:nvGraphicFramePr>
        <p:xfrm>
          <a:off x="7401698" y="21892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1754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BE0F52DA-A6AC-D64F-E064-BD29634DDAA1}"/>
              </a:ext>
            </a:extLst>
          </p:cNvPr>
          <p:cNvSpPr/>
          <p:nvPr/>
        </p:nvSpPr>
        <p:spPr>
          <a:xfrm>
            <a:off x="3185028" y="386301"/>
            <a:ext cx="5348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RENOVACIÓN LICENCIAS SHIP CHANDLER</a:t>
            </a:r>
          </a:p>
          <a:p>
            <a:pPr algn="ctr"/>
            <a:r>
              <a:rPr lang="es-MX" b="1" u="sng" dirty="0"/>
              <a:t>VÌA VUCERD.</a:t>
            </a:r>
            <a:endParaRPr lang="es-MX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5A44138D-073E-F2F7-3AB4-2DA11AA72A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155630"/>
              </p:ext>
            </p:extLst>
          </p:nvPr>
        </p:nvGraphicFramePr>
        <p:xfrm>
          <a:off x="1503405" y="22551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566BB310-3EEA-9ACF-A655-D4869CB47A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698321"/>
              </p:ext>
            </p:extLst>
          </p:nvPr>
        </p:nvGraphicFramePr>
        <p:xfrm>
          <a:off x="7245178" y="2378160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449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92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FAA24938-A3BC-57B3-375F-412075605E90}"/>
              </a:ext>
            </a:extLst>
          </p:cNvPr>
          <p:cNvSpPr/>
          <p:nvPr/>
        </p:nvSpPr>
        <p:spPr>
          <a:xfrm>
            <a:off x="3185028" y="386301"/>
            <a:ext cx="5348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RENOVACIÓN LICENCIAS SHIP CHANDLER</a:t>
            </a:r>
          </a:p>
          <a:p>
            <a:pPr algn="ctr"/>
            <a:r>
              <a:rPr lang="es-MX" b="1" u="sng" dirty="0"/>
              <a:t>VÌA VUCERD.</a:t>
            </a:r>
            <a:endParaRPr lang="es-MX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A93F1F50-F429-B244-4944-0D1CF557C7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904590"/>
              </p:ext>
            </p:extLst>
          </p:nvPr>
        </p:nvGraphicFramePr>
        <p:xfrm>
          <a:off x="2001796" y="2190750"/>
          <a:ext cx="8369642" cy="308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590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39418" y="1124758"/>
            <a:ext cx="107429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/>
          </a:p>
          <a:p>
            <a:endParaRPr lang="es-MX" sz="2000" b="1" u="sng" dirty="0"/>
          </a:p>
          <a:p>
            <a:pPr algn="ctr"/>
            <a:r>
              <a:rPr lang="es-MX" sz="3200" b="1" dirty="0"/>
              <a:t>ASPECTOS T</a:t>
            </a:r>
            <a:r>
              <a:rPr lang="es-MX" sz="3200" b="1" dirty="0">
                <a:cs typeface="Calibri"/>
              </a:rPr>
              <a:t>É</a:t>
            </a:r>
            <a:r>
              <a:rPr lang="es-MX" sz="3200" b="1" dirty="0"/>
              <a:t>CNICOS</a:t>
            </a:r>
          </a:p>
          <a:p>
            <a:endParaRPr lang="es-MX" sz="2000" dirty="0"/>
          </a:p>
          <a:p>
            <a:endParaRPr lang="es-MX" sz="2000" dirty="0"/>
          </a:p>
          <a:p>
            <a:endParaRPr lang="es-MX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000" dirty="0"/>
              <a:t>Se utiliz</a:t>
            </a:r>
            <a:r>
              <a:rPr lang="es-MX" sz="2000" dirty="0">
                <a:cs typeface="Calibri"/>
              </a:rPr>
              <a:t>ó</a:t>
            </a:r>
            <a:r>
              <a:rPr lang="es-MX" sz="2000" dirty="0"/>
              <a:t> como universo el número de empresas que solicitaron los servicios desde el mes de </a:t>
            </a:r>
            <a:r>
              <a:rPr lang="es-MX" sz="2000" dirty="0" smtClean="0"/>
              <a:t>octubre 2024 </a:t>
            </a:r>
            <a:r>
              <a:rPr lang="es-MX" sz="2000" dirty="0"/>
              <a:t>hasta </a:t>
            </a:r>
            <a:r>
              <a:rPr lang="es-MX" sz="2000" dirty="0" smtClean="0"/>
              <a:t>abril </a:t>
            </a:r>
            <a:r>
              <a:rPr lang="es-MX" sz="2000" dirty="0"/>
              <a:t>del año </a:t>
            </a:r>
            <a:r>
              <a:rPr lang="es-MX" sz="2000" dirty="0" smtClean="0"/>
              <a:t>2025.</a:t>
            </a:r>
            <a:endParaRPr lang="es-MX" sz="2000" dirty="0"/>
          </a:p>
          <a:p>
            <a:endParaRPr lang="es-MX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000" dirty="0"/>
              <a:t>Se encuestaron los servicios solicitados de forma presencial y vía VUCERD.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MX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000" dirty="0"/>
              <a:t>La muestra fue seleccionada atendiendo al resultado de la calculadora de muestras (detalles en la ficha técnica de cada servicio), con un margen de error del 5% y un nivel de confianza de 95%.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MX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000" dirty="0"/>
              <a:t>La encuesta fue realizada vía telefónica.</a:t>
            </a:r>
          </a:p>
        </p:txBody>
      </p:sp>
    </p:spTree>
    <p:extLst>
      <p:ext uri="{BB962C8B-B14F-4D97-AF65-F5344CB8AC3E}">
        <p14:creationId xmlns:p14="http://schemas.microsoft.com/office/powerpoint/2010/main" val="113599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52C11713-FB7C-2971-A57A-0303B8FAC4D2}"/>
              </a:ext>
            </a:extLst>
          </p:cNvPr>
          <p:cNvSpPr/>
          <p:nvPr/>
        </p:nvSpPr>
        <p:spPr>
          <a:xfrm>
            <a:off x="3185028" y="386301"/>
            <a:ext cx="5348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RENOVACIÓN LICENCIAS SHIP CHANDLER</a:t>
            </a:r>
          </a:p>
          <a:p>
            <a:pPr algn="ctr"/>
            <a:r>
              <a:rPr lang="es-MX" b="1" u="sng" dirty="0"/>
              <a:t>VÍA VUCERD.</a:t>
            </a:r>
            <a:endParaRPr lang="es-MX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FD9D5E58-B7C8-77EF-E8E9-8A4E39A659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536189"/>
              </p:ext>
            </p:extLst>
          </p:nvPr>
        </p:nvGraphicFramePr>
        <p:xfrm>
          <a:off x="1676399" y="1854993"/>
          <a:ext cx="8839201" cy="387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1370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0128" y="428806"/>
            <a:ext cx="6330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LICENCIAS AGENTES CONSIGNATARIOS DE BUQUES </a:t>
            </a:r>
          </a:p>
          <a:p>
            <a:pPr algn="ctr"/>
            <a:r>
              <a:rPr lang="es-MX" b="1" u="sng" dirty="0"/>
              <a:t>VÍA VUCERD</a:t>
            </a:r>
            <a:endParaRPr lang="es-MX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98D7DD2A-9A11-668E-B438-2B750EF988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020037"/>
              </p:ext>
            </p:extLst>
          </p:nvPr>
        </p:nvGraphicFramePr>
        <p:xfrm>
          <a:off x="1338648" y="22056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C0DA8021-7E2A-9234-5BE0-9249C9099F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553315"/>
              </p:ext>
            </p:extLst>
          </p:nvPr>
        </p:nvGraphicFramePr>
        <p:xfrm>
          <a:off x="6956854" y="23127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2001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5688" y="386861"/>
            <a:ext cx="6330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LICENCIAS AGENTES CONSIGNATARIOS DE BUQUES </a:t>
            </a:r>
          </a:p>
          <a:p>
            <a:pPr algn="ctr"/>
            <a:r>
              <a:rPr lang="es-MX" b="1" u="sng" dirty="0"/>
              <a:t>VÌA VUCERD</a:t>
            </a:r>
            <a:endParaRPr lang="es-MX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FB732D65-56FF-5DDA-422B-858AAF0B0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8600"/>
              </p:ext>
            </p:extLst>
          </p:nvPr>
        </p:nvGraphicFramePr>
        <p:xfrm>
          <a:off x="1190367" y="23210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110169B1-E5AD-9C6F-A2C7-65AE82619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889010"/>
              </p:ext>
            </p:extLst>
          </p:nvPr>
        </p:nvGraphicFramePr>
        <p:xfrm>
          <a:off x="6289589" y="2385304"/>
          <a:ext cx="4572000" cy="261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3983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5688" y="386861"/>
            <a:ext cx="6330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LICENCIAS AGENTES CONSIGNATARIOS DE BUQUES </a:t>
            </a:r>
          </a:p>
          <a:p>
            <a:pPr algn="ctr"/>
            <a:r>
              <a:rPr lang="es-MX" b="1" u="sng" dirty="0"/>
              <a:t>VÍA VUCERD</a:t>
            </a:r>
            <a:endParaRPr lang="es-MX" dirty="0"/>
          </a:p>
        </p:txBody>
      </p:sp>
      <p:graphicFrame>
        <p:nvGraphicFramePr>
          <p:cNvPr id="8" name="Chart 1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400-000011000000}"/>
              </a:ext>
            </a:extLst>
          </p:cNvPr>
          <p:cNvGraphicFramePr>
            <a:graphicFrameLocks/>
          </p:cNvGraphicFramePr>
          <p:nvPr/>
        </p:nvGraphicFramePr>
        <p:xfrm>
          <a:off x="2400299" y="1885950"/>
          <a:ext cx="7391401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5661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5688" y="386861"/>
            <a:ext cx="6330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LICENCIAS AGENTES CONSIGNATARIOS DE BUQUES </a:t>
            </a:r>
          </a:p>
          <a:p>
            <a:pPr algn="ctr"/>
            <a:r>
              <a:rPr lang="es-MX" b="1" u="sng" dirty="0"/>
              <a:t>VÍA VUCERD</a:t>
            </a:r>
            <a:endParaRPr lang="es-MX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9382FAB8-13F0-98D6-6E2A-250A164339FB}"/>
              </a:ext>
            </a:extLst>
          </p:cNvPr>
          <p:cNvGraphicFramePr>
            <a:graphicFrameLocks/>
          </p:cNvGraphicFramePr>
          <p:nvPr/>
        </p:nvGraphicFramePr>
        <p:xfrm>
          <a:off x="1166812" y="1788318"/>
          <a:ext cx="9858376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7088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3657" y="398584"/>
            <a:ext cx="6733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DESCUENTO EN PARQUEO DE VEHÍCULOS IMPORTADOS</a:t>
            </a:r>
            <a:endParaRPr lang="es-MX" dirty="0"/>
          </a:p>
        </p:txBody>
      </p:sp>
      <p:graphicFrame>
        <p:nvGraphicFramePr>
          <p:cNvPr id="8" name="Chart 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408548"/>
              </p:ext>
            </p:extLst>
          </p:nvPr>
        </p:nvGraphicFramePr>
        <p:xfrm>
          <a:off x="1346886" y="2032042"/>
          <a:ext cx="4572000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5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975078"/>
              </p:ext>
            </p:extLst>
          </p:nvPr>
        </p:nvGraphicFramePr>
        <p:xfrm>
          <a:off x="6446108" y="2249959"/>
          <a:ext cx="4572000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4420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5688" y="386861"/>
            <a:ext cx="6733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DESCUENTO EN PARQUEO DE VEHÍCULOS IMPORTADOS</a:t>
            </a:r>
            <a:endParaRPr lang="es-MX" dirty="0"/>
          </a:p>
        </p:txBody>
      </p:sp>
      <p:graphicFrame>
        <p:nvGraphicFramePr>
          <p:cNvPr id="10" name="Chart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5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163726"/>
              </p:ext>
            </p:extLst>
          </p:nvPr>
        </p:nvGraphicFramePr>
        <p:xfrm>
          <a:off x="1003730" y="1825625"/>
          <a:ext cx="489585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5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399994"/>
              </p:ext>
            </p:extLst>
          </p:nvPr>
        </p:nvGraphicFramePr>
        <p:xfrm>
          <a:off x="5781675" y="1712424"/>
          <a:ext cx="4895850" cy="242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560653"/>
              </p:ext>
            </p:extLst>
          </p:nvPr>
        </p:nvGraphicFramePr>
        <p:xfrm>
          <a:off x="1044918" y="4316379"/>
          <a:ext cx="489585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302DC9F6-6010-6AD4-7DA0-35F174CC5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479938"/>
              </p:ext>
            </p:extLst>
          </p:nvPr>
        </p:nvGraphicFramePr>
        <p:xfrm>
          <a:off x="6223686" y="4275438"/>
          <a:ext cx="4572000" cy="216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2001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"/>
            <a:ext cx="12192000" cy="6854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3657" y="398584"/>
            <a:ext cx="6733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DESCUENTO EN PARQUEO DE VEHÍCULOS IMPORTADOS</a:t>
            </a:r>
            <a:endParaRPr lang="es-MX" dirty="0"/>
          </a:p>
        </p:txBody>
      </p:sp>
      <p:graphicFrame>
        <p:nvGraphicFramePr>
          <p:cNvPr id="7" name="Chart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5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770402"/>
              </p:ext>
            </p:extLst>
          </p:nvPr>
        </p:nvGraphicFramePr>
        <p:xfrm>
          <a:off x="1795848" y="1866900"/>
          <a:ext cx="8221363" cy="3413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2001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3657" y="398584"/>
            <a:ext cx="6733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DESCUENTO EN PARQUEO DE VEHÍCULOS IMPORTADOS</a:t>
            </a:r>
            <a:endParaRPr lang="es-MX" dirty="0"/>
          </a:p>
        </p:txBody>
      </p:sp>
      <p:graphicFrame>
        <p:nvGraphicFramePr>
          <p:cNvPr id="7" name="Chart 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500-000003000000}"/>
              </a:ext>
            </a:extLst>
          </p:cNvPr>
          <p:cNvGraphicFramePr>
            <a:graphicFrameLocks/>
          </p:cNvGraphicFramePr>
          <p:nvPr/>
        </p:nvGraphicFramePr>
        <p:xfrm>
          <a:off x="1166813" y="1428750"/>
          <a:ext cx="9858374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2001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72062" y="770764"/>
            <a:ext cx="489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RENOVACI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LICENCIA DE REMOLCADORES</a:t>
            </a:r>
          </a:p>
          <a:p>
            <a:pPr algn="ctr"/>
            <a:r>
              <a:rPr lang="es-MX" b="1" u="sng" dirty="0"/>
              <a:t>VÍA VUCE.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3CB08F07-940A-735C-7D1F-916ED3A3E0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36264"/>
              </p:ext>
            </p:extLst>
          </p:nvPr>
        </p:nvGraphicFramePr>
        <p:xfrm>
          <a:off x="1610497" y="22139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2D09D8DE-B2B0-9724-194A-C5AD3BCAB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964136"/>
              </p:ext>
            </p:extLst>
          </p:nvPr>
        </p:nvGraphicFramePr>
        <p:xfrm>
          <a:off x="6429633" y="22798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615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30724" y="12720"/>
            <a:ext cx="1093055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dirty="0"/>
          </a:p>
          <a:p>
            <a:pPr algn="ctr"/>
            <a:r>
              <a:rPr lang="es-MX" sz="3200" b="1" dirty="0"/>
              <a:t>DIMENSIONES A CONSIDERAR</a:t>
            </a:r>
          </a:p>
          <a:p>
            <a:pPr algn="ctr"/>
            <a:endParaRPr lang="es-MX" sz="2000" dirty="0"/>
          </a:p>
          <a:p>
            <a:pPr algn="just"/>
            <a:endParaRPr lang="es-MX" sz="2000" dirty="0">
              <a:cs typeface="Museo Sans 500"/>
            </a:endParaRPr>
          </a:p>
          <a:p>
            <a:pPr lvl="0" algn="ctr"/>
            <a:r>
              <a:rPr lang="es-MX" sz="2400" b="1" u="sng" dirty="0"/>
              <a:t>Elementos Tangibles del servicio </a:t>
            </a:r>
          </a:p>
          <a:p>
            <a:pPr lvl="0" algn="ctr"/>
            <a:endParaRPr lang="es-MX" sz="2000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comodidad en el área de espera de los servicios, en la Institución.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Los elementos materiales (folletos, letreros, afiches, escritos) son visualmente llamativos y de utilidad.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El estado físico del área de atención al usuario de los servicios.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Las oficinas (ventanillas, módulos) están debidamente identificadas.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apariencia física de los empleados (uniforme, identificación, higiene) está acorde al servicio que ofrecen.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modernización de las instalaciones y los equipos.</a:t>
            </a: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n-US" sz="2400" dirty="0">
              <a:cs typeface="Museo Sans 500"/>
            </a:endParaRPr>
          </a:p>
        </p:txBody>
      </p:sp>
    </p:spTree>
    <p:extLst>
      <p:ext uri="{BB962C8B-B14F-4D97-AF65-F5344CB8AC3E}">
        <p14:creationId xmlns:p14="http://schemas.microsoft.com/office/powerpoint/2010/main" val="3577255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72062" y="770764"/>
            <a:ext cx="489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RENOVACI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LICENCIA DE REMOLCADORES </a:t>
            </a:r>
          </a:p>
          <a:p>
            <a:pPr algn="ctr"/>
            <a:r>
              <a:rPr lang="es-MX" b="1" u="sng" dirty="0"/>
              <a:t>VÍA VUCE.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27625F21-52FB-5705-BD9F-9884341C44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243421"/>
              </p:ext>
            </p:extLst>
          </p:nvPr>
        </p:nvGraphicFramePr>
        <p:xfrm>
          <a:off x="1569308" y="20491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356A9F41-2EBB-0804-D2DE-3636F8C3D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256112"/>
              </p:ext>
            </p:extLst>
          </p:nvPr>
        </p:nvGraphicFramePr>
        <p:xfrm>
          <a:off x="6915665" y="2089836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8598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72062" y="770764"/>
            <a:ext cx="489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RENOVACI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LICENCIA DE REMOLCADORES</a:t>
            </a:r>
          </a:p>
          <a:p>
            <a:pPr algn="ctr"/>
            <a:r>
              <a:rPr lang="es-MX" b="1" u="sng" dirty="0"/>
              <a:t>VÍA VUCE.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617C2757-C2CE-FEC8-D869-7A0460932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468282"/>
              </p:ext>
            </p:extLst>
          </p:nvPr>
        </p:nvGraphicFramePr>
        <p:xfrm>
          <a:off x="2215979" y="2133599"/>
          <a:ext cx="7479956" cy="312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2926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72062" y="770764"/>
            <a:ext cx="489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RENOVACI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LICENCIA DE REMOLCADORES</a:t>
            </a:r>
          </a:p>
          <a:p>
            <a:pPr algn="ctr"/>
            <a:r>
              <a:rPr lang="es-MX" b="1" u="sng" dirty="0"/>
              <a:t>VÍA VUCE.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6791B7B8-D67F-3CEA-268E-57374DA8F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2064"/>
              </p:ext>
            </p:extLst>
          </p:nvPr>
        </p:nvGraphicFramePr>
        <p:xfrm>
          <a:off x="972064" y="1631156"/>
          <a:ext cx="9786551" cy="359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5293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46892" y="3059668"/>
            <a:ext cx="5507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u="sng" dirty="0"/>
              <a:t>NIVEL DE SATISFACCI</a:t>
            </a:r>
            <a:r>
              <a:rPr lang="es-MX" sz="2200" b="1" u="sng" dirty="0">
                <a:cs typeface="Calibri"/>
              </a:rPr>
              <a:t>Ó</a:t>
            </a:r>
            <a:r>
              <a:rPr lang="es-MX" sz="2200" b="1" u="sng" dirty="0"/>
              <a:t>N CIUDADANA OBTENIDA POR TIPO DE SERVICIO</a:t>
            </a:r>
          </a:p>
        </p:txBody>
      </p:sp>
    </p:spTree>
    <p:extLst>
      <p:ext uri="{BB962C8B-B14F-4D97-AF65-F5344CB8AC3E}">
        <p14:creationId xmlns:p14="http://schemas.microsoft.com/office/powerpoint/2010/main" val="2284769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7D820E69-10FE-F7E6-3075-769C81854B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068264"/>
              </p:ext>
            </p:extLst>
          </p:nvPr>
        </p:nvGraphicFramePr>
        <p:xfrm>
          <a:off x="1643062" y="2057400"/>
          <a:ext cx="89058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2220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D29F7A4C-3621-CD1E-65A3-91F6EF3E3F57}"/>
              </a:ext>
            </a:extLst>
          </p:cNvPr>
          <p:cNvGraphicFramePr>
            <a:graphicFrameLocks/>
          </p:cNvGraphicFramePr>
          <p:nvPr/>
        </p:nvGraphicFramePr>
        <p:xfrm>
          <a:off x="528637" y="1164431"/>
          <a:ext cx="11134725" cy="452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736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"/>
            <a:ext cx="12192000" cy="6854692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138577"/>
              </p:ext>
            </p:extLst>
          </p:nvPr>
        </p:nvGraphicFramePr>
        <p:xfrm>
          <a:off x="1482811" y="2057399"/>
          <a:ext cx="9201665" cy="3601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2810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"/>
            <a:ext cx="12192000" cy="685469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792209"/>
              </p:ext>
            </p:extLst>
          </p:nvPr>
        </p:nvGraphicFramePr>
        <p:xfrm>
          <a:off x="1100137" y="2057400"/>
          <a:ext cx="10333982" cy="365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1572768" y="1022843"/>
            <a:ext cx="93614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u="sng" dirty="0" smtClean="0"/>
              <a:t>PLAN DE ACCIÒN 2025</a:t>
            </a:r>
          </a:p>
          <a:p>
            <a:pPr algn="ctr"/>
            <a:endParaRPr lang="es-MX" sz="2200" b="1" u="sng" dirty="0"/>
          </a:p>
          <a:p>
            <a:pPr algn="ctr"/>
            <a:endParaRPr lang="es-MX" sz="2200" b="1" u="sng" dirty="0" smtClean="0"/>
          </a:p>
          <a:p>
            <a:pPr algn="ctr"/>
            <a:endParaRPr lang="es-MX" sz="2200" b="1" u="sng" dirty="0"/>
          </a:p>
          <a:p>
            <a:pPr algn="ctr"/>
            <a:r>
              <a:rPr lang="es-ES" sz="2400" dirty="0"/>
              <a:t>Atendiendo a los resultados obtenidos en el índice de satisfacción de los usuarios, tanto en los servicios presenciales como virtuales, se concluye que, como plan de acción se comunicará a la Dirección de Logística los comentarios recibidos por los clientes a los fines de mejorar continuamente y que se mantengan los resultados satisfactorios en las evaluaciones a realizar.</a:t>
            </a:r>
            <a:endParaRPr lang="es-MX" sz="2200" b="1" u="sng" dirty="0"/>
          </a:p>
        </p:txBody>
      </p:sp>
    </p:spTree>
    <p:extLst>
      <p:ext uri="{BB962C8B-B14F-4D97-AF65-F5344CB8AC3E}">
        <p14:creationId xmlns:p14="http://schemas.microsoft.com/office/powerpoint/2010/main" val="1142112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3"/>
            <a:ext cx="12192000" cy="6854692"/>
          </a:xfrm>
          <a:prstGeom prst="rect">
            <a:avLst/>
          </a:prstGeom>
        </p:spPr>
      </p:pic>
      <p:pic>
        <p:nvPicPr>
          <p:cNvPr id="5" name="Picture 2" descr="via GIPHY | Thanks gif, Gif instagram,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78" y="786678"/>
            <a:ext cx="5284643" cy="52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2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39418" y="1124758"/>
            <a:ext cx="8031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DO" sz="2000" dirty="0"/>
          </a:p>
          <a:p>
            <a:pPr algn="just"/>
            <a:endParaRPr lang="es-DO" sz="2000" dirty="0"/>
          </a:p>
          <a:p>
            <a:pPr algn="just"/>
            <a:endParaRPr lang="es-DO" sz="2000" dirty="0"/>
          </a:p>
          <a:p>
            <a:pPr algn="just"/>
            <a:endParaRPr lang="en-US" sz="2400" dirty="0">
              <a:cs typeface="Museo Sans 500"/>
            </a:endParaRPr>
          </a:p>
          <a:p>
            <a:pPr algn="just"/>
            <a:r>
              <a:rPr lang="es-ES" sz="2400" dirty="0">
                <a:cs typeface="Museo Sans 500"/>
              </a:rPr>
              <a:t> </a:t>
            </a:r>
            <a:endParaRPr lang="en-US" sz="2400" dirty="0">
              <a:cs typeface="Museo Sans 50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85906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MX" sz="4000" dirty="0"/>
          </a:p>
          <a:p>
            <a:pPr algn="ctr"/>
            <a:endParaRPr lang="es-MX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30724" y="12720"/>
            <a:ext cx="1093055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dirty="0"/>
          </a:p>
          <a:p>
            <a:pPr algn="ctr"/>
            <a:r>
              <a:rPr lang="es-MX" sz="3200" b="1" dirty="0"/>
              <a:t>DIMENSIONES A CONSIDERAR</a:t>
            </a:r>
          </a:p>
          <a:p>
            <a:pPr algn="ctr"/>
            <a:endParaRPr lang="es-MX" sz="2000" dirty="0"/>
          </a:p>
          <a:p>
            <a:pPr algn="just"/>
            <a:endParaRPr lang="es-MX" sz="2000" dirty="0">
              <a:cs typeface="Museo Sans 500"/>
            </a:endParaRPr>
          </a:p>
          <a:p>
            <a:pPr lvl="0" algn="ctr"/>
            <a:r>
              <a:rPr lang="es-MX" sz="2400" b="1" u="sng" dirty="0"/>
              <a:t>Eficacia/Confiabilidad</a:t>
            </a:r>
          </a:p>
          <a:p>
            <a:pPr lvl="0" algn="ctr"/>
            <a:endParaRPr lang="es-MX" sz="2400" b="1" u="sng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seguridad (confianza) de que en la atención brindada el trámite o gestión se resolvió correctamente.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El cumplimiento de los plazos de tramitación o de realización de la gestión.</a:t>
            </a:r>
          </a:p>
          <a:p>
            <a:pPr algn="just"/>
            <a:endParaRPr lang="es-MX" sz="2000" dirty="0">
              <a:cs typeface="Museo Sans 500"/>
            </a:endParaRPr>
          </a:p>
          <a:p>
            <a:pPr lvl="0" algn="ctr"/>
            <a:r>
              <a:rPr lang="es-MX" sz="2400" b="1" u="sng" dirty="0"/>
              <a:t>Capacidad de Respuesta</a:t>
            </a:r>
          </a:p>
          <a:p>
            <a:pPr lvl="0" algn="ctr"/>
            <a:endParaRPr lang="es-MX" sz="2400" b="1" u="sng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El tiempo que dedica el personal  que atiende al cliente.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El tiempo de  espera hasta que atienden al cliente.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El tiempo que normalmente tarda la Institución para dar respuesta al servicio solicitado.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disposición de ayuda  en la obtención del servicio solicitado.</a:t>
            </a: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n-US" sz="2400" dirty="0">
              <a:cs typeface="Museo Sans 500"/>
            </a:endParaRPr>
          </a:p>
        </p:txBody>
      </p:sp>
    </p:spTree>
    <p:extLst>
      <p:ext uri="{BB962C8B-B14F-4D97-AF65-F5344CB8AC3E}">
        <p14:creationId xmlns:p14="http://schemas.microsoft.com/office/powerpoint/2010/main" val="684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39418" y="1124758"/>
            <a:ext cx="8031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DO" sz="2000" dirty="0"/>
          </a:p>
          <a:p>
            <a:pPr algn="just"/>
            <a:endParaRPr lang="es-DO" sz="2000" dirty="0"/>
          </a:p>
          <a:p>
            <a:pPr algn="just"/>
            <a:endParaRPr lang="es-DO" sz="2000" dirty="0"/>
          </a:p>
          <a:p>
            <a:pPr algn="just"/>
            <a:endParaRPr lang="en-US" sz="2400" dirty="0">
              <a:cs typeface="Museo Sans 500"/>
            </a:endParaRPr>
          </a:p>
          <a:p>
            <a:pPr algn="just"/>
            <a:r>
              <a:rPr lang="es-ES" sz="2400" dirty="0">
                <a:cs typeface="Museo Sans 500"/>
              </a:rPr>
              <a:t> </a:t>
            </a:r>
            <a:endParaRPr lang="en-US" sz="2400" dirty="0">
              <a:cs typeface="Museo Sans 50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30724" y="12720"/>
            <a:ext cx="1093055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dirty="0"/>
          </a:p>
          <a:p>
            <a:pPr algn="ctr"/>
            <a:r>
              <a:rPr lang="es-MX" sz="3200" b="1" dirty="0"/>
              <a:t>DIMENSIONES A CONSIDERAR</a:t>
            </a:r>
          </a:p>
          <a:p>
            <a:pPr algn="ctr"/>
            <a:endParaRPr lang="es-MX" sz="2000" dirty="0"/>
          </a:p>
          <a:p>
            <a:pPr algn="just"/>
            <a:endParaRPr lang="es-MX" sz="2000" dirty="0">
              <a:cs typeface="Museo Sans 500"/>
            </a:endParaRPr>
          </a:p>
          <a:p>
            <a:pPr lvl="0" algn="ctr"/>
            <a:r>
              <a:rPr lang="es-MX" sz="2400" b="1" u="sng" dirty="0"/>
              <a:t>Profesionalidad/Confianza en el Personal</a:t>
            </a:r>
          </a:p>
          <a:p>
            <a:pPr lvl="0" algn="ctr"/>
            <a:endParaRPr lang="es-MX" sz="2400" b="1" u="sng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El trato que  da el personal, inspira confianza?.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profesionalidad del personal que da el servicio.</a:t>
            </a:r>
          </a:p>
          <a:p>
            <a:pPr algn="just"/>
            <a:endParaRPr lang="es-MX" sz="2000" dirty="0">
              <a:cs typeface="Museo Sans 500"/>
            </a:endParaRPr>
          </a:p>
          <a:p>
            <a:pPr lvl="0" algn="ctr"/>
            <a:r>
              <a:rPr lang="es-MX" sz="2400" b="1" u="sng" dirty="0"/>
              <a:t>Empatía/Accesibilidad</a:t>
            </a:r>
          </a:p>
          <a:p>
            <a:pPr lvl="0" algn="ctr"/>
            <a:endParaRPr lang="es-MX" sz="2400" b="1" u="sng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información que se le proporciona al cliente sobre el trámite o gestión, es suficiente y útil?.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El horario de atención al público.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facilidad con que se consigue una cita.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Facilidad de localizar las instalaciones de la institución.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Claridad y comprensión de la información proporcionada.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atención personalizada que le brindaron al cliente.</a:t>
            </a: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n-US" sz="2400" dirty="0">
              <a:cs typeface="Museo Sans 500"/>
            </a:endParaRPr>
          </a:p>
        </p:txBody>
      </p:sp>
    </p:spTree>
    <p:extLst>
      <p:ext uri="{BB962C8B-B14F-4D97-AF65-F5344CB8AC3E}">
        <p14:creationId xmlns:p14="http://schemas.microsoft.com/office/powerpoint/2010/main" val="367140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39418" y="1124758"/>
            <a:ext cx="8031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DO" sz="2000" dirty="0"/>
          </a:p>
          <a:p>
            <a:pPr algn="just"/>
            <a:endParaRPr lang="es-DO" sz="2000" dirty="0"/>
          </a:p>
          <a:p>
            <a:pPr algn="just"/>
            <a:endParaRPr lang="es-DO" sz="2000" dirty="0"/>
          </a:p>
          <a:p>
            <a:pPr algn="just"/>
            <a:endParaRPr lang="en-US" sz="2400" dirty="0">
              <a:cs typeface="Museo Sans 500"/>
            </a:endParaRPr>
          </a:p>
          <a:p>
            <a:pPr algn="just"/>
            <a:r>
              <a:rPr lang="es-ES" sz="2400" dirty="0">
                <a:cs typeface="Museo Sans 500"/>
              </a:rPr>
              <a:t> </a:t>
            </a:r>
            <a:endParaRPr lang="en-US" sz="2400" dirty="0">
              <a:cs typeface="Museo Sans 50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30723" y="1876689"/>
            <a:ext cx="1093055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dirty="0"/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n-US" sz="2400" dirty="0">
              <a:cs typeface="Museo Sans 5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416" y="135463"/>
            <a:ext cx="11828584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cs typeface="Museo Sans 500"/>
            </a:endParaRPr>
          </a:p>
          <a:p>
            <a:pPr algn="ctr"/>
            <a:r>
              <a:rPr lang="es-ES" sz="2400" b="1" dirty="0">
                <a:cs typeface="Museo Sans 500"/>
              </a:rPr>
              <a:t> </a:t>
            </a:r>
            <a:r>
              <a:rPr lang="es-ES" sz="3200" b="1" dirty="0">
                <a:cs typeface="Museo Sans 500"/>
              </a:rPr>
              <a:t>ENFOQUE DE LA ENCUESTA</a:t>
            </a:r>
          </a:p>
          <a:p>
            <a:pPr marL="457200" lvl="0" indent="-457200">
              <a:buFont typeface="+mj-lt"/>
              <a:buAutoNum type="arabicPeriod"/>
            </a:pPr>
            <a:endParaRPr lang="es-MX" sz="2400" u="sng" dirty="0"/>
          </a:p>
          <a:p>
            <a:pPr lvl="0" algn="ctr"/>
            <a:endParaRPr lang="es-MX" sz="2400" dirty="0"/>
          </a:p>
          <a:p>
            <a:pPr lvl="0" algn="ctr"/>
            <a:r>
              <a:rPr lang="es-MX" sz="2400" b="1" dirty="0"/>
              <a:t>La encuesta se enfoca en 6 servicios</a:t>
            </a:r>
          </a:p>
          <a:p>
            <a:pPr lvl="0"/>
            <a:endParaRPr lang="es-MX" sz="2400" dirty="0"/>
          </a:p>
          <a:p>
            <a:pPr lvl="0"/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Autorización de Permiso a los Puertos (presencial).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Renovación de Licencias </a:t>
            </a:r>
            <a:r>
              <a:rPr lang="es-MX" sz="2000" dirty="0" smtClean="0"/>
              <a:t>(VUCERD</a:t>
            </a:r>
            <a:r>
              <a:rPr lang="es-MX" sz="2000" dirty="0"/>
              <a:t>).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Servicio de Descuento en Parqueo de Vehículos  Importados (presencial).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Servicio de Licencia de </a:t>
            </a:r>
            <a:r>
              <a:rPr lang="es-MX" sz="2000" dirty="0" err="1"/>
              <a:t>Ship</a:t>
            </a:r>
            <a:r>
              <a:rPr lang="es-MX" sz="2000" dirty="0"/>
              <a:t> Chandler </a:t>
            </a:r>
            <a:r>
              <a:rPr lang="es-MX" sz="2000" dirty="0" smtClean="0"/>
              <a:t>(VUCERD</a:t>
            </a:r>
            <a:r>
              <a:rPr lang="es-MX" sz="2000" dirty="0"/>
              <a:t>).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Servicio de Licencia de Agentes Consignatarios de Buques </a:t>
            </a:r>
            <a:r>
              <a:rPr lang="es-MX" sz="2000" dirty="0" smtClean="0"/>
              <a:t>(VUCERD</a:t>
            </a:r>
            <a:r>
              <a:rPr lang="es-MX" sz="2000" dirty="0"/>
              <a:t>).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Servicio de Renovación de Licencia de Remolcadores </a:t>
            </a:r>
            <a:r>
              <a:rPr lang="es-MX" sz="2000" dirty="0" smtClean="0"/>
              <a:t>(VUCERD</a:t>
            </a:r>
            <a:r>
              <a:rPr lang="es-MX" sz="2000" dirty="0"/>
              <a:t>).</a:t>
            </a:r>
          </a:p>
          <a:p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endParaRPr lang="es-MX" sz="2400" dirty="0"/>
          </a:p>
          <a:p>
            <a:pPr marL="457200" indent="-457200">
              <a:buFont typeface="+mj-lt"/>
              <a:buAutoNum type="arabicPeriod"/>
            </a:pPr>
            <a:endParaRPr lang="es-MX" sz="2400" dirty="0"/>
          </a:p>
          <a:p>
            <a:pPr lvl="0"/>
            <a:endParaRPr lang="es-MX" sz="2400" dirty="0"/>
          </a:p>
          <a:p>
            <a:r>
              <a:rPr lang="es-MX" sz="2400" dirty="0"/>
              <a:t> </a:t>
            </a:r>
          </a:p>
          <a:p>
            <a:pPr algn="ctr"/>
            <a:endParaRPr lang="es-ES" sz="2400" dirty="0">
              <a:cs typeface="Museo Sans 500"/>
            </a:endParaRPr>
          </a:p>
          <a:p>
            <a:pPr algn="ctr"/>
            <a:endParaRPr lang="es-ES" sz="2400" dirty="0">
              <a:cs typeface="Museo Sans 500"/>
            </a:endParaRPr>
          </a:p>
          <a:p>
            <a:pPr algn="ctr"/>
            <a:endParaRPr lang="es-ES" sz="2400" dirty="0">
              <a:cs typeface="Museo Sans 500"/>
            </a:endParaRPr>
          </a:p>
          <a:p>
            <a:pPr algn="ctr"/>
            <a:endParaRPr lang="en-US" sz="2400" dirty="0">
              <a:cs typeface="Museo Sans 500"/>
            </a:endParaRPr>
          </a:p>
        </p:txBody>
      </p:sp>
    </p:spTree>
    <p:extLst>
      <p:ext uri="{BB962C8B-B14F-4D97-AF65-F5344CB8AC3E}">
        <p14:creationId xmlns:p14="http://schemas.microsoft.com/office/powerpoint/2010/main" val="82003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5476" y="36166"/>
            <a:ext cx="11476891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algn="ctr"/>
            <a:endParaRPr lang="es-MX" sz="3200" b="1" u="sng" dirty="0"/>
          </a:p>
          <a:p>
            <a:pPr algn="ctr"/>
            <a:endParaRPr lang="es-MX" sz="3200" b="1" u="sng" dirty="0"/>
          </a:p>
          <a:p>
            <a:pPr algn="ctr"/>
            <a:endParaRPr lang="es-MX" sz="3200" b="1" u="sng" dirty="0"/>
          </a:p>
          <a:p>
            <a:pPr algn="ctr"/>
            <a:r>
              <a:rPr lang="es-MX" sz="3200" b="1" dirty="0"/>
              <a:t>RESULTADOS DE LA ENCUESTA, </a:t>
            </a:r>
          </a:p>
          <a:p>
            <a:pPr algn="ctr"/>
            <a:r>
              <a:rPr lang="es-MX" sz="3200" b="1" dirty="0"/>
              <a:t>ATENDIENDO AL SERVICIO BRINDADO</a:t>
            </a:r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81611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72062" y="770764"/>
            <a:ext cx="489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AUTORIZACI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PERMISO A LOS PUERTOS</a:t>
            </a:r>
          </a:p>
          <a:p>
            <a:pPr algn="ctr"/>
            <a:r>
              <a:rPr lang="es-MX" b="1" u="sng" dirty="0"/>
              <a:t>PRESENCIAL.</a:t>
            </a:r>
          </a:p>
        </p:txBody>
      </p:sp>
      <p:graphicFrame>
        <p:nvGraphicFramePr>
          <p:cNvPr id="8" name="Chart 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400437"/>
              </p:ext>
            </p:extLst>
          </p:nvPr>
        </p:nvGraphicFramePr>
        <p:xfrm>
          <a:off x="1050325" y="1941446"/>
          <a:ext cx="45720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1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166957"/>
              </p:ext>
            </p:extLst>
          </p:nvPr>
        </p:nvGraphicFramePr>
        <p:xfrm>
          <a:off x="6084277" y="1941446"/>
          <a:ext cx="3636372" cy="473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975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7554" y="-584619"/>
            <a:ext cx="11476891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algn="ctr"/>
            <a:endParaRPr lang="es-MX" sz="3200" b="1" u="sng" dirty="0"/>
          </a:p>
          <a:p>
            <a:pPr algn="ctr"/>
            <a:endParaRPr lang="es-MX" sz="3200" b="1" u="sng" dirty="0"/>
          </a:p>
          <a:p>
            <a:pPr algn="ctr"/>
            <a:endParaRPr lang="es-MX" sz="3200" b="1" u="sng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F488D4C-AB61-5F8D-5F3C-49E8CEF8D6CB}"/>
              </a:ext>
            </a:extLst>
          </p:cNvPr>
          <p:cNvSpPr/>
          <p:nvPr/>
        </p:nvSpPr>
        <p:spPr>
          <a:xfrm>
            <a:off x="3221373" y="267132"/>
            <a:ext cx="5805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AUTORIZACI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PERMISO A LOS PUERTOS</a:t>
            </a:r>
          </a:p>
          <a:p>
            <a:pPr algn="ctr"/>
            <a:r>
              <a:rPr lang="es-MX" b="1" u="sng" dirty="0"/>
              <a:t>PRESENCIAL.</a:t>
            </a:r>
          </a:p>
        </p:txBody>
      </p:sp>
      <p:graphicFrame>
        <p:nvGraphicFramePr>
          <p:cNvPr id="11" name="Chart 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849678"/>
              </p:ext>
            </p:extLst>
          </p:nvPr>
        </p:nvGraphicFramePr>
        <p:xfrm>
          <a:off x="844757" y="1622853"/>
          <a:ext cx="4572000" cy="2706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778378"/>
              </p:ext>
            </p:extLst>
          </p:nvPr>
        </p:nvGraphicFramePr>
        <p:xfrm>
          <a:off x="5424616" y="1592111"/>
          <a:ext cx="45720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558108"/>
              </p:ext>
            </p:extLst>
          </p:nvPr>
        </p:nvGraphicFramePr>
        <p:xfrm>
          <a:off x="83614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37865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800</Words>
  <Application>Microsoft Office PowerPoint</Application>
  <PresentationFormat>Panorámica</PresentationFormat>
  <Paragraphs>259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5" baseType="lpstr">
      <vt:lpstr>Arial</vt:lpstr>
      <vt:lpstr>Arial Rounded MT Bold</vt:lpstr>
      <vt:lpstr>Calibri</vt:lpstr>
      <vt:lpstr>Calibri Light</vt:lpstr>
      <vt:lpstr>Museo Sans 500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Giselle Collado</dc:creator>
  <cp:lastModifiedBy>JOSE DAVID TERRERO PEREZ</cp:lastModifiedBy>
  <cp:revision>226</cp:revision>
  <cp:lastPrinted>2023-04-12T14:41:33Z</cp:lastPrinted>
  <dcterms:created xsi:type="dcterms:W3CDTF">2021-10-13T15:10:21Z</dcterms:created>
  <dcterms:modified xsi:type="dcterms:W3CDTF">2025-05-09T19:41:28Z</dcterms:modified>
</cp:coreProperties>
</file>